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60" d="100"/>
          <a:sy n="60" d="100"/>
        </p:scale>
        <p:origin x="8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olo e sottotitolo">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73100" y="2870200"/>
            <a:ext cx="23050500" cy="4559300"/>
          </a:xfrm>
          <a:prstGeom prst="rect">
            <a:avLst/>
          </a:prstGeom>
        </p:spPr>
        <p:txBody>
          <a:bodyPr anchor="b"/>
          <a:lstStyle/>
          <a:p>
            <a:r>
              <a:t>Title Text</a:t>
            </a:r>
          </a:p>
        </p:txBody>
      </p:sp>
      <p:sp>
        <p:nvSpPr>
          <p:cNvPr id="12" name="Body Level One…"/>
          <p:cNvSpPr txBox="1">
            <a:spLocks noGrp="1"/>
          </p:cNvSpPr>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azione">
    <p:spTree>
      <p:nvGrpSpPr>
        <p:cNvPr id="1" name=""/>
        <p:cNvGrpSpPr/>
        <p:nvPr/>
      </p:nvGrpSpPr>
      <p:grpSpPr>
        <a:xfrm>
          <a:off x="0" y="0"/>
          <a:ext cx="0" cy="0"/>
          <a:chOff x="0" y="0"/>
          <a:chExt cx="0" cy="0"/>
        </a:xfrm>
      </p:grpSpPr>
      <p:sp>
        <p:nvSpPr>
          <p:cNvPr id="93" name="–Giovanni Mela"/>
          <p:cNvSpPr txBox="1">
            <a:spLocks noGrp="1"/>
          </p:cNvSpPr>
          <p:nvPr>
            <p:ph type="body" sz="quarter" idx="21"/>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r>
              <a:t>–Giovanni Mela</a:t>
            </a:r>
          </a:p>
        </p:txBody>
      </p:sp>
      <p:sp>
        <p:nvSpPr>
          <p:cNvPr id="94" name="“Inserisci qui una citazione”."/>
          <p:cNvSpPr txBox="1">
            <a:spLocks noGrp="1"/>
          </p:cNvSpPr>
          <p:nvPr>
            <p:ph type="body" sz="quarter" idx="22"/>
          </p:nvPr>
        </p:nvSpPr>
        <p:spPr>
          <a:xfrm>
            <a:off x="2374900" y="5892800"/>
            <a:ext cx="19621500" cy="850900"/>
          </a:xfrm>
          <a:prstGeom prst="rect">
            <a:avLst/>
          </a:prstGeom>
        </p:spPr>
        <p:txBody>
          <a:bodyPr>
            <a:spAutoFit/>
          </a:bodyPr>
          <a:lstStyle>
            <a:lvl1pPr marL="0" indent="0" algn="ctr">
              <a:spcBef>
                <a:spcPts val="0"/>
              </a:spcBef>
              <a:buSzTx/>
              <a:buNone/>
            </a:lvl1pPr>
          </a:lstStyle>
          <a:p>
            <a:r>
              <a:t>“Inserisci qui una citazione”.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2" name="Image"/>
          <p:cNvSpPr>
            <a:spLocks noGrp="1"/>
          </p:cNvSpPr>
          <p:nvPr>
            <p:ph type="pic" idx="21"/>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 - Orizzontale">
    <p:spTree>
      <p:nvGrpSpPr>
        <p:cNvPr id="1" name=""/>
        <p:cNvGrpSpPr/>
        <p:nvPr/>
      </p:nvGrpSpPr>
      <p:grpSpPr>
        <a:xfrm>
          <a:off x="0" y="0"/>
          <a:ext cx="0" cy="0"/>
          <a:chOff x="0" y="0"/>
          <a:chExt cx="0" cy="0"/>
        </a:xfrm>
      </p:grpSpPr>
      <p:sp>
        <p:nvSpPr>
          <p:cNvPr id="20" name="Image"/>
          <p:cNvSpPr>
            <a:spLocks noGrp="1"/>
          </p:cNvSpPr>
          <p:nvPr>
            <p:ph type="pic" idx="21"/>
          </p:nvPr>
        </p:nvSpPr>
        <p:spPr>
          <a:xfrm>
            <a:off x="4280774" y="-1688429"/>
            <a:ext cx="15829857" cy="11849101"/>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2387600" y="9728200"/>
            <a:ext cx="19621500" cy="1803400"/>
          </a:xfrm>
          <a:prstGeom prst="rect">
            <a:avLst/>
          </a:prstGeom>
        </p:spPr>
        <p:txBody>
          <a:bodyPr/>
          <a:lstStyle/>
          <a:p>
            <a:r>
              <a:t>Title Text</a:t>
            </a:r>
          </a:p>
        </p:txBody>
      </p:sp>
      <p:sp>
        <p:nvSpPr>
          <p:cNvPr id="22" name="Body Level One…"/>
          <p:cNvSpPr txBox="1">
            <a:spLocks noGrp="1"/>
          </p:cNvSpPr>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olo - Centrato">
    <p:spTree>
      <p:nvGrpSpPr>
        <p:cNvPr id="1" name=""/>
        <p:cNvGrpSpPr/>
        <p:nvPr/>
      </p:nvGrpSpPr>
      <p:grpSpPr>
        <a:xfrm>
          <a:off x="0" y="0"/>
          <a:ext cx="0" cy="0"/>
          <a:chOff x="0" y="0"/>
          <a:chExt cx="0" cy="0"/>
        </a:xfrm>
      </p:grpSpPr>
      <p:sp>
        <p:nvSpPr>
          <p:cNvPr id="30" name="Title Text"/>
          <p:cNvSpPr txBox="1">
            <a:spLocks noGrp="1"/>
          </p:cNvSpPr>
          <p:nvPr>
            <p:ph type="title"/>
          </p:nvPr>
        </p:nvSpPr>
        <p:spPr>
          <a:xfrm>
            <a:off x="673100" y="4572000"/>
            <a:ext cx="23050500" cy="45593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 - Verticale">
    <p:spTree>
      <p:nvGrpSpPr>
        <p:cNvPr id="1" name=""/>
        <p:cNvGrpSpPr/>
        <p:nvPr/>
      </p:nvGrpSpPr>
      <p:grpSpPr>
        <a:xfrm>
          <a:off x="0" y="0"/>
          <a:ext cx="0" cy="0"/>
          <a:chOff x="0" y="0"/>
          <a:chExt cx="0" cy="0"/>
        </a:xfrm>
      </p:grpSpPr>
      <p:sp>
        <p:nvSpPr>
          <p:cNvPr id="38" name="Image"/>
          <p:cNvSpPr>
            <a:spLocks noGrp="1"/>
          </p:cNvSpPr>
          <p:nvPr>
            <p:ph type="pic" idx="21"/>
          </p:nvPr>
        </p:nvSpPr>
        <p:spPr>
          <a:xfrm>
            <a:off x="10590462" y="1511300"/>
            <a:ext cx="13644824" cy="12128732"/>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673100" y="1435100"/>
            <a:ext cx="11049000" cy="5461000"/>
          </a:xfrm>
          <a:prstGeom prst="rect">
            <a:avLst/>
          </a:prstGeom>
        </p:spPr>
        <p:txBody>
          <a:bodyPr anchor="b"/>
          <a:lstStyle/>
          <a:p>
            <a:r>
              <a:t>Title Text</a:t>
            </a:r>
          </a:p>
        </p:txBody>
      </p:sp>
      <p:sp>
        <p:nvSpPr>
          <p:cNvPr id="40" name="Body Level One…"/>
          <p:cNvSpPr txBox="1">
            <a:spLocks noGrp="1"/>
          </p:cNvSpPr>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olo - In alto">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olo e punti elenco">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olo, punti elenco e foto">
    <p:spTree>
      <p:nvGrpSpPr>
        <p:cNvPr id="1" name=""/>
        <p:cNvGrpSpPr/>
        <p:nvPr/>
      </p:nvGrpSpPr>
      <p:grpSpPr>
        <a:xfrm>
          <a:off x="0" y="0"/>
          <a:ext cx="0" cy="0"/>
          <a:chOff x="0" y="0"/>
          <a:chExt cx="0" cy="0"/>
        </a:xfrm>
      </p:grpSpPr>
      <p:sp>
        <p:nvSpPr>
          <p:cNvPr id="65" name="Image"/>
          <p:cNvSpPr>
            <a:spLocks noGrp="1"/>
          </p:cNvSpPr>
          <p:nvPr>
            <p:ph type="pic" sz="half" idx="21"/>
          </p:nvPr>
        </p:nvSpPr>
        <p:spPr>
          <a:xfrm>
            <a:off x="11814854" y="3230211"/>
            <a:ext cx="11753235" cy="10447317"/>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673100" y="3835400"/>
            <a:ext cx="11049000" cy="8864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nti elenco">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 - 3 per pagina">
    <p:spTree>
      <p:nvGrpSpPr>
        <p:cNvPr id="1" name=""/>
        <p:cNvGrpSpPr/>
        <p:nvPr/>
      </p:nvGrpSpPr>
      <p:grpSpPr>
        <a:xfrm>
          <a:off x="0" y="0"/>
          <a:ext cx="0" cy="0"/>
          <a:chOff x="0" y="0"/>
          <a:chExt cx="0" cy="0"/>
        </a:xfrm>
      </p:grpSpPr>
      <p:sp>
        <p:nvSpPr>
          <p:cNvPr id="83" name="2-033_1302x975.jpeg"/>
          <p:cNvSpPr>
            <a:spLocks noGrp="1"/>
          </p:cNvSpPr>
          <p:nvPr>
            <p:ph type="pic" sz="half" idx="21"/>
          </p:nvPr>
        </p:nvSpPr>
        <p:spPr>
          <a:xfrm>
            <a:off x="12407900" y="5715000"/>
            <a:ext cx="11023600" cy="8255000"/>
          </a:xfrm>
          <a:prstGeom prst="rect">
            <a:avLst/>
          </a:prstGeom>
        </p:spPr>
        <p:txBody>
          <a:bodyPr lIns="91439" tIns="45719" rIns="91439" bIns="45719" anchor="t">
            <a:noAutofit/>
          </a:bodyPr>
          <a:lstStyle/>
          <a:p>
            <a:endParaRPr/>
          </a:p>
        </p:txBody>
      </p:sp>
      <p:sp>
        <p:nvSpPr>
          <p:cNvPr id="84" name="Image"/>
          <p:cNvSpPr>
            <a:spLocks noGrp="1"/>
          </p:cNvSpPr>
          <p:nvPr>
            <p:ph type="pic" sz="half" idx="22"/>
          </p:nvPr>
        </p:nvSpPr>
        <p:spPr>
          <a:xfrm>
            <a:off x="12420600" y="-673100"/>
            <a:ext cx="11023600" cy="8255000"/>
          </a:xfrm>
          <a:prstGeom prst="rect">
            <a:avLst/>
          </a:prstGeom>
        </p:spPr>
        <p:txBody>
          <a:bodyPr lIns="91439" tIns="45719" rIns="91439" bIns="45719" anchor="t">
            <a:noAutofit/>
          </a:bodyPr>
          <a:lstStyle/>
          <a:p>
            <a:endParaRPr/>
          </a:p>
        </p:txBody>
      </p:sp>
      <p:sp>
        <p:nvSpPr>
          <p:cNvPr id="85" name="2-10-superquadro_1631x2178.jpeg"/>
          <p:cNvSpPr>
            <a:spLocks noGrp="1"/>
          </p:cNvSpPr>
          <p:nvPr>
            <p:ph type="pic" idx="23"/>
          </p:nvPr>
        </p:nvSpPr>
        <p:spPr>
          <a:xfrm>
            <a:off x="-825499" y="-2108200"/>
            <a:ext cx="13804901" cy="1844321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76100" y="130810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sz="10000" b="0" i="0" u="none" strike="noStrike" cap="all" spc="0" baseline="0">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sz="5200" b="0" i="0" u="none" strike="noStrike" cap="none" spc="0" baseline="0">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9" name="A GREAT AND IMPORTANT CHALLeNGE: THE SYNTHESIS OF THE MEDICAL IMAGE"/>
          <p:cNvSpPr txBox="1">
            <a:spLocks noGrp="1"/>
          </p:cNvSpPr>
          <p:nvPr>
            <p:ph type="ctrTitle"/>
          </p:nvPr>
        </p:nvSpPr>
        <p:spPr>
          <a:prstGeom prst="rect">
            <a:avLst/>
          </a:prstGeom>
        </p:spPr>
        <p:txBody>
          <a:bodyPr/>
          <a:lstStyle>
            <a:lvl1pPr>
              <a:defRPr>
                <a:solidFill>
                  <a:srgbClr val="FFFFFF"/>
                </a:solidFill>
              </a:defRPr>
            </a:lvl1pPr>
          </a:lstStyle>
          <a:p>
            <a:r>
              <a:t>A GREAT AND IMPORTANT CHALLeNGE: THE SYNTHESIS OF THE MEDICAL IMAGE</a:t>
            </a:r>
          </a:p>
        </p:txBody>
      </p:sp>
      <p:sp>
        <p:nvSpPr>
          <p:cNvPr id="120" name="Andrea Bellia 1586420…"/>
          <p:cNvSpPr txBox="1">
            <a:spLocks noGrp="1"/>
          </p:cNvSpPr>
          <p:nvPr>
            <p:ph type="subTitle" sz="quarter" idx="1"/>
          </p:nvPr>
        </p:nvSpPr>
        <p:spPr>
          <a:xfrm>
            <a:off x="1154567" y="11625155"/>
            <a:ext cx="23050501" cy="1827992"/>
          </a:xfrm>
          <a:prstGeom prst="rect">
            <a:avLst/>
          </a:prstGeom>
        </p:spPr>
        <p:txBody>
          <a:bodyPr/>
          <a:lstStyle/>
          <a:p>
            <a:pPr algn="just" defTabSz="627379">
              <a:defRPr sz="3952">
                <a:solidFill>
                  <a:srgbClr val="FFFFFF"/>
                </a:solidFill>
              </a:defRPr>
            </a:pPr>
            <a:r>
              <a:t>Andrea Bellia 1586420</a:t>
            </a:r>
          </a:p>
          <a:p>
            <a:pPr algn="just" defTabSz="627379">
              <a:defRPr sz="3952">
                <a:solidFill>
                  <a:srgbClr val="FFFFFF"/>
                </a:solidFill>
              </a:defRPr>
            </a:pPr>
            <a:r>
              <a:t>Alessia Carotenuto 1764400</a:t>
            </a:r>
          </a:p>
          <a:p>
            <a:pPr algn="just" defTabSz="627379">
              <a:defRPr sz="3952">
                <a:solidFill>
                  <a:srgbClr val="FFFFFF"/>
                </a:solidFill>
              </a:defRPr>
            </a:pPr>
            <a:r>
              <a:t>Veronica Romano 1580844</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Experiments and results"/>
          <p:cNvSpPr txBox="1">
            <a:spLocks noGrp="1"/>
          </p:cNvSpPr>
          <p:nvPr>
            <p:ph type="title"/>
          </p:nvPr>
        </p:nvSpPr>
        <p:spPr>
          <a:prstGeom prst="rect">
            <a:avLst/>
          </a:prstGeom>
        </p:spPr>
        <p:txBody>
          <a:bodyPr/>
          <a:lstStyle>
            <a:lvl1pPr>
              <a:defRPr>
                <a:solidFill>
                  <a:srgbClr val="B671E1"/>
                </a:solidFill>
              </a:defRPr>
            </a:lvl1pPr>
          </a:lstStyle>
          <a:p>
            <a:r>
              <a:t>Experiments and results</a:t>
            </a:r>
          </a:p>
        </p:txBody>
      </p:sp>
      <p:sp>
        <p:nvSpPr>
          <p:cNvPr id="17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174" name="15/09/2020 -  neural networks project"/>
          <p:cNvSpPr txBox="1"/>
          <p:nvPr/>
        </p:nvSpPr>
        <p:spPr>
          <a:xfrm>
            <a:off x="1263650" y="13094969"/>
            <a:ext cx="2186940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spcBef>
                <a:spcPts val="3200"/>
              </a:spcBef>
              <a:defRPr sz="2000" cap="all" spc="-59">
                <a:solidFill>
                  <a:srgbClr val="000000"/>
                </a:solidFill>
              </a:defRPr>
            </a:lvl1pPr>
          </a:lstStyle>
          <a:p>
            <a:r>
              <a:t>15/09/2020 -  neural networks project</a:t>
            </a:r>
          </a:p>
        </p:txBody>
      </p:sp>
      <p:pic>
        <p:nvPicPr>
          <p:cNvPr id="175" name="pre.png" descr="pre.png"/>
          <p:cNvPicPr>
            <a:picLocks noChangeAspect="1"/>
          </p:cNvPicPr>
          <p:nvPr/>
        </p:nvPicPr>
        <p:blipFill>
          <a:blip r:embed="rId2"/>
          <a:stretch>
            <a:fillRect/>
          </a:stretch>
        </p:blipFill>
        <p:spPr>
          <a:xfrm>
            <a:off x="4069710" y="4547551"/>
            <a:ext cx="16244580" cy="5280829"/>
          </a:xfrm>
          <a:prstGeom prst="rect">
            <a:avLst/>
          </a:prstGeom>
          <a:ln w="12700">
            <a:miter lim="400000"/>
          </a:ln>
        </p:spPr>
      </p:pic>
      <p:sp>
        <p:nvSpPr>
          <p:cNvPr id="176" name="T1ce"/>
          <p:cNvSpPr txBox="1"/>
          <p:nvPr/>
        </p:nvSpPr>
        <p:spPr>
          <a:xfrm>
            <a:off x="6110945" y="10591331"/>
            <a:ext cx="1364767"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T1ce</a:t>
            </a:r>
          </a:p>
        </p:txBody>
      </p:sp>
      <p:sp>
        <p:nvSpPr>
          <p:cNvPr id="177" name="T2 predicted"/>
          <p:cNvSpPr txBox="1"/>
          <p:nvPr/>
        </p:nvSpPr>
        <p:spPr>
          <a:xfrm>
            <a:off x="10528895" y="10591331"/>
            <a:ext cx="3338910"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T2 predicted</a:t>
            </a:r>
          </a:p>
        </p:txBody>
      </p:sp>
      <p:sp>
        <p:nvSpPr>
          <p:cNvPr id="178" name="T2 ground-truth"/>
          <p:cNvSpPr txBox="1"/>
          <p:nvPr/>
        </p:nvSpPr>
        <p:spPr>
          <a:xfrm>
            <a:off x="15707315" y="10591331"/>
            <a:ext cx="418661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T2 ground-truth</a:t>
            </a:r>
          </a:p>
        </p:txBody>
      </p:sp>
    </p:spTree>
  </p:cSld>
  <p:clrMapOvr>
    <a:masterClrMapping/>
  </p:clrMapOvr>
  <mc:AlternateContent xmlns:mc="http://schemas.openxmlformats.org/markup-compatibility/2006" xmlns:p14="http://schemas.microsoft.com/office/powerpoint/2010/main">
    <mc:Choice Requires="p14">
      <p:transition spd="slow" p14:dur="2000">
        <p:cover/>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Final comparisons"/>
          <p:cNvSpPr txBox="1">
            <a:spLocks noGrp="1"/>
          </p:cNvSpPr>
          <p:nvPr>
            <p:ph type="title"/>
          </p:nvPr>
        </p:nvSpPr>
        <p:spPr>
          <a:prstGeom prst="rect">
            <a:avLst/>
          </a:prstGeom>
        </p:spPr>
        <p:txBody>
          <a:bodyPr/>
          <a:lstStyle>
            <a:lvl1pPr>
              <a:defRPr>
                <a:solidFill>
                  <a:srgbClr val="D57DE1"/>
                </a:solidFill>
              </a:defRPr>
            </a:lvl1pPr>
          </a:lstStyle>
          <a:p>
            <a:r>
              <a:t>Final comparisons</a:t>
            </a:r>
          </a:p>
        </p:txBody>
      </p:sp>
      <p:sp>
        <p:nvSpPr>
          <p:cNvPr id="18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182" name="15/09/2020 -  neural networks project"/>
          <p:cNvSpPr txBox="1"/>
          <p:nvPr/>
        </p:nvSpPr>
        <p:spPr>
          <a:xfrm>
            <a:off x="1263650" y="13094969"/>
            <a:ext cx="2186940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spcBef>
                <a:spcPts val="3200"/>
              </a:spcBef>
              <a:defRPr sz="2000" cap="all" spc="-59">
                <a:solidFill>
                  <a:srgbClr val="000000"/>
                </a:solidFill>
              </a:defRPr>
            </a:lvl1pPr>
          </a:lstStyle>
          <a:p>
            <a:r>
              <a:t>15/09/2020 -  neural networks project</a:t>
            </a:r>
          </a:p>
        </p:txBody>
      </p:sp>
      <p:sp>
        <p:nvSpPr>
          <p:cNvPr id="183" name="Different datasets…"/>
          <p:cNvSpPr txBox="1">
            <a:spLocks noGrp="1"/>
          </p:cNvSpPr>
          <p:nvPr>
            <p:ph type="body" sz="half" idx="4294967295"/>
          </p:nvPr>
        </p:nvSpPr>
        <p:spPr>
          <a:xfrm>
            <a:off x="1033011" y="2065835"/>
            <a:ext cx="10254782" cy="8864601"/>
          </a:xfrm>
          <a:prstGeom prst="rect">
            <a:avLst/>
          </a:prstGeom>
        </p:spPr>
        <p:txBody>
          <a:bodyPr/>
          <a:lstStyle/>
          <a:p>
            <a:r>
              <a:t>Different datasets</a:t>
            </a:r>
          </a:p>
          <a:p>
            <a:r>
              <a:t>Different tasks</a:t>
            </a:r>
          </a:p>
          <a:p>
            <a:r>
              <a:t>No use of residual learning </a:t>
            </a:r>
          </a:p>
        </p:txBody>
      </p:sp>
      <p:pic>
        <p:nvPicPr>
          <p:cNvPr id="184" name="fig4.png" descr="fig4.png"/>
          <p:cNvPicPr>
            <a:picLocks noChangeAspect="1"/>
          </p:cNvPicPr>
          <p:nvPr/>
        </p:nvPicPr>
        <p:blipFill>
          <a:blip r:embed="rId2"/>
          <a:stretch>
            <a:fillRect/>
          </a:stretch>
        </p:blipFill>
        <p:spPr>
          <a:xfrm>
            <a:off x="11613517" y="6274958"/>
            <a:ext cx="10254782" cy="398548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cover/>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Abstract"/>
          <p:cNvSpPr txBox="1">
            <a:spLocks noGrp="1"/>
          </p:cNvSpPr>
          <p:nvPr>
            <p:ph type="title"/>
          </p:nvPr>
        </p:nvSpPr>
        <p:spPr>
          <a:prstGeom prst="rect">
            <a:avLst/>
          </a:prstGeom>
        </p:spPr>
        <p:txBody>
          <a:bodyPr/>
          <a:lstStyle>
            <a:lvl1pPr>
              <a:defRPr>
                <a:solidFill>
                  <a:srgbClr val="81DBE5"/>
                </a:solidFill>
              </a:defRPr>
            </a:lvl1pPr>
          </a:lstStyle>
          <a:p>
            <a:r>
              <a:t>Abstract</a:t>
            </a:r>
          </a:p>
        </p:txBody>
      </p:sp>
      <p:sp>
        <p:nvSpPr>
          <p:cNvPr id="123" name="Our work is based on an article by Dong Nie et al. entitled &quot;Medical Image Synthesis with Deep Convolutional Adversarial Networks&quot; which deals with the use of a Generative Adversarial Network (GAN) for the synthesis of medical images from MRI. In particu"/>
          <p:cNvSpPr txBox="1">
            <a:spLocks noGrp="1"/>
          </p:cNvSpPr>
          <p:nvPr>
            <p:ph type="body" idx="1"/>
          </p:nvPr>
        </p:nvSpPr>
        <p:spPr>
          <a:xfrm>
            <a:off x="666750" y="3835400"/>
            <a:ext cx="23050500" cy="8864600"/>
          </a:xfrm>
          <a:prstGeom prst="rect">
            <a:avLst/>
          </a:prstGeom>
        </p:spPr>
        <p:txBody>
          <a:bodyPr/>
          <a:lstStyle>
            <a:lvl1pPr marL="0" indent="0" algn="just">
              <a:buSzTx/>
              <a:buNone/>
            </a:lvl1pPr>
          </a:lstStyle>
          <a:p>
            <a:r>
              <a:t>Our work is based on an article by Dong Nie et al. entitled "Medical Image Synthesis with Deep Convolutional Adversarial Networks" which deals with the use of a Generative Adversarial Network (GAN) for the synthesis of medical images from MRI. In particular, the above-mentioned network was trained using the BraTS'20 dataset, i.e. Multimodal Brain Tumor Segmentation Challenge 2020. Specifically, we used T1ce (Contrast Enhanced) and T2 images to perform T2 image synthesis from T1ce images.</a:t>
            </a:r>
          </a:p>
        </p:txBody>
      </p:sp>
      <p:sp>
        <p:nvSpPr>
          <p:cNvPr id="124" name="Slide Number"/>
          <p:cNvSpPr txBox="1">
            <a:spLocks noGrp="1"/>
          </p:cNvSpPr>
          <p:nvPr>
            <p:ph type="sldNum" sz="quarter" idx="4294967295"/>
          </p:nvPr>
        </p:nvSpPr>
        <p:spPr>
          <a:xfrm>
            <a:off x="12052300" y="13081000"/>
            <a:ext cx="266701"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25" name="15/09/2020 -  neural networks project"/>
          <p:cNvSpPr txBox="1"/>
          <p:nvPr/>
        </p:nvSpPr>
        <p:spPr>
          <a:xfrm>
            <a:off x="1263650" y="13094969"/>
            <a:ext cx="2186940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spcBef>
                <a:spcPts val="3200"/>
              </a:spcBef>
              <a:defRPr sz="2000" cap="all" spc="-59">
                <a:solidFill>
                  <a:srgbClr val="000000"/>
                </a:solidFill>
              </a:defRPr>
            </a:lvl1pPr>
          </a:lstStyle>
          <a:p>
            <a:r>
              <a:t>15/09/2020 -  neural networks project</a:t>
            </a: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UMMARY"/>
          <p:cNvSpPr txBox="1">
            <a:spLocks noGrp="1"/>
          </p:cNvSpPr>
          <p:nvPr>
            <p:ph type="title"/>
          </p:nvPr>
        </p:nvSpPr>
        <p:spPr>
          <a:prstGeom prst="rect">
            <a:avLst/>
          </a:prstGeom>
        </p:spPr>
        <p:txBody>
          <a:bodyPr/>
          <a:lstStyle>
            <a:lvl1pPr>
              <a:defRPr>
                <a:solidFill>
                  <a:srgbClr val="81D9E5"/>
                </a:solidFill>
              </a:defRPr>
            </a:lvl1pPr>
          </a:lstStyle>
          <a:p>
            <a:r>
              <a:t>SUMMARY</a:t>
            </a:r>
          </a:p>
        </p:txBody>
      </p:sp>
      <p:sp>
        <p:nvSpPr>
          <p:cNvPr id="128" name="Introduction to medical imaging and work purposes…"/>
          <p:cNvSpPr txBox="1">
            <a:spLocks noGrp="1"/>
          </p:cNvSpPr>
          <p:nvPr>
            <p:ph type="body" idx="1"/>
          </p:nvPr>
        </p:nvSpPr>
        <p:spPr>
          <a:prstGeom prst="rect">
            <a:avLst/>
          </a:prstGeom>
        </p:spPr>
        <p:txBody>
          <a:bodyPr/>
          <a:lstStyle/>
          <a:p>
            <a:pPr marL="456691" indent="-456691" defTabSz="511809">
              <a:spcBef>
                <a:spcPts val="4000"/>
              </a:spcBef>
              <a:defRPr sz="3968"/>
            </a:pPr>
            <a:r>
              <a:t>Introduction to medical imaging and work purposes</a:t>
            </a:r>
          </a:p>
          <a:p>
            <a:pPr marL="456691" indent="-456691" defTabSz="511809">
              <a:spcBef>
                <a:spcPts val="4000"/>
              </a:spcBef>
              <a:defRPr sz="3968"/>
            </a:pPr>
            <a:r>
              <a:t>Dataset choice and its principles</a:t>
            </a:r>
          </a:p>
          <a:p>
            <a:pPr marL="456691" indent="-456691" defTabSz="511809">
              <a:spcBef>
                <a:spcPts val="4000"/>
              </a:spcBef>
              <a:defRPr sz="3968"/>
            </a:pPr>
            <a:r>
              <a:t>Network architecture</a:t>
            </a:r>
          </a:p>
          <a:p>
            <a:pPr marL="913383" lvl="1" indent="-456691" defTabSz="511809">
              <a:spcBef>
                <a:spcPts val="4000"/>
              </a:spcBef>
              <a:defRPr sz="3348"/>
            </a:pPr>
            <a:r>
              <a:t>Supervised deep convolutional adversarial network</a:t>
            </a:r>
          </a:p>
          <a:p>
            <a:pPr marL="913383" lvl="1" indent="-456691" defTabSz="511809">
              <a:spcBef>
                <a:spcPts val="4000"/>
              </a:spcBef>
              <a:defRPr sz="3348"/>
            </a:pPr>
            <a:r>
              <a:t>Loss functions</a:t>
            </a:r>
          </a:p>
          <a:p>
            <a:pPr marL="913383" lvl="1" indent="-456691" defTabSz="511809">
              <a:spcBef>
                <a:spcPts val="4000"/>
              </a:spcBef>
              <a:defRPr sz="3348"/>
            </a:pPr>
            <a:r>
              <a:t>Auto-Context Model for refinement </a:t>
            </a:r>
          </a:p>
          <a:p>
            <a:pPr marL="456691" indent="-456691" defTabSz="511809">
              <a:spcBef>
                <a:spcPts val="4000"/>
              </a:spcBef>
              <a:defRPr sz="3968"/>
            </a:pPr>
            <a:r>
              <a:t>Experiments and results</a:t>
            </a:r>
          </a:p>
          <a:p>
            <a:pPr marL="456691" indent="-456691" defTabSz="511809">
              <a:spcBef>
                <a:spcPts val="4000"/>
              </a:spcBef>
              <a:defRPr sz="3968"/>
            </a:pPr>
            <a:r>
              <a:t>Final comparisons</a:t>
            </a:r>
          </a:p>
        </p:txBody>
      </p:sp>
      <p:sp>
        <p:nvSpPr>
          <p:cNvPr id="129" name="Slide Number"/>
          <p:cNvSpPr txBox="1">
            <a:spLocks noGrp="1"/>
          </p:cNvSpPr>
          <p:nvPr>
            <p:ph type="sldNum" sz="quarter" idx="4294967295"/>
          </p:nvPr>
        </p:nvSpPr>
        <p:spPr>
          <a:xfrm>
            <a:off x="12052300" y="13081000"/>
            <a:ext cx="266701"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30" name="15/09/2020 -  neural networks project"/>
          <p:cNvSpPr txBox="1"/>
          <p:nvPr/>
        </p:nvSpPr>
        <p:spPr>
          <a:xfrm>
            <a:off x="1257300" y="13107669"/>
            <a:ext cx="2186940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spcBef>
                <a:spcPts val="3200"/>
              </a:spcBef>
              <a:defRPr sz="2000" cap="all" spc="-59">
                <a:solidFill>
                  <a:srgbClr val="000000"/>
                </a:solidFill>
              </a:defRPr>
            </a:lvl1pPr>
          </a:lstStyle>
          <a:p>
            <a:r>
              <a:t>15/09/2020 -  neural networks project</a:t>
            </a:r>
          </a:p>
        </p:txBody>
      </p:sp>
    </p:spTree>
  </p:cSld>
  <p:clrMapOvr>
    <a:masterClrMapping/>
  </p:clrMapOvr>
  <mc:AlternateContent xmlns:mc="http://schemas.openxmlformats.org/markup-compatibility/2006" xmlns:p14="http://schemas.microsoft.com/office/powerpoint/2010/main">
    <mc:Choice Requires="p14">
      <p:transition spd="slow" p14:dur="2000">
        <p:cover/>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Introduction to medical imaging and work purposes"/>
          <p:cNvSpPr txBox="1">
            <a:spLocks noGrp="1"/>
          </p:cNvSpPr>
          <p:nvPr>
            <p:ph type="title"/>
          </p:nvPr>
        </p:nvSpPr>
        <p:spPr>
          <a:prstGeom prst="rect">
            <a:avLst/>
          </a:prstGeom>
        </p:spPr>
        <p:txBody>
          <a:bodyPr/>
          <a:lstStyle>
            <a:lvl1pPr>
              <a:defRPr>
                <a:solidFill>
                  <a:srgbClr val="74A2E2"/>
                </a:solidFill>
              </a:defRPr>
            </a:lvl1pPr>
          </a:lstStyle>
          <a:p>
            <a:r>
              <a:t>Introduction to medical imaging and work purposes</a:t>
            </a:r>
          </a:p>
        </p:txBody>
      </p:sp>
      <p:sp>
        <p:nvSpPr>
          <p:cNvPr id="133" name="Slide Number"/>
          <p:cNvSpPr txBox="1">
            <a:spLocks noGrp="1"/>
          </p:cNvSpPr>
          <p:nvPr>
            <p:ph type="sldNum" sz="quarter" idx="4294967295"/>
          </p:nvPr>
        </p:nvSpPr>
        <p:spPr>
          <a:xfrm>
            <a:off x="12052300" y="13081000"/>
            <a:ext cx="266701"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34" name="15/09/2020 -  neural networks project"/>
          <p:cNvSpPr txBox="1"/>
          <p:nvPr/>
        </p:nvSpPr>
        <p:spPr>
          <a:xfrm>
            <a:off x="1263650" y="13094969"/>
            <a:ext cx="2186940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spcBef>
                <a:spcPts val="3200"/>
              </a:spcBef>
              <a:defRPr sz="2000" cap="all" spc="-59">
                <a:solidFill>
                  <a:srgbClr val="000000"/>
                </a:solidFill>
              </a:defRPr>
            </a:lvl1pPr>
          </a:lstStyle>
          <a:p>
            <a:r>
              <a:t>15/09/2020 -  neural networks project</a:t>
            </a:r>
          </a:p>
        </p:txBody>
      </p:sp>
      <p:pic>
        <p:nvPicPr>
          <p:cNvPr id="135" name="imm1.png" descr="imm1.png"/>
          <p:cNvPicPr>
            <a:picLocks noChangeAspect="1"/>
          </p:cNvPicPr>
          <p:nvPr/>
        </p:nvPicPr>
        <p:blipFill>
          <a:blip r:embed="rId2"/>
          <a:stretch>
            <a:fillRect/>
          </a:stretch>
        </p:blipFill>
        <p:spPr>
          <a:xfrm>
            <a:off x="4534410" y="4112617"/>
            <a:ext cx="15315180" cy="3313688"/>
          </a:xfrm>
          <a:prstGeom prst="rect">
            <a:avLst/>
          </a:prstGeom>
          <a:ln w="12700">
            <a:miter lim="400000"/>
          </a:ln>
        </p:spPr>
      </p:pic>
      <p:pic>
        <p:nvPicPr>
          <p:cNvPr id="136" name="5.png" descr="5.png"/>
          <p:cNvPicPr>
            <a:picLocks noChangeAspect="1"/>
          </p:cNvPicPr>
          <p:nvPr/>
        </p:nvPicPr>
        <p:blipFill>
          <a:blip r:embed="rId3"/>
          <a:stretch>
            <a:fillRect/>
          </a:stretch>
        </p:blipFill>
        <p:spPr>
          <a:xfrm>
            <a:off x="9728795" y="8426856"/>
            <a:ext cx="4939111" cy="3067980"/>
          </a:xfrm>
          <a:prstGeom prst="rect">
            <a:avLst/>
          </a:prstGeom>
          <a:ln w="12700">
            <a:miter lim="400000"/>
          </a:ln>
        </p:spPr>
      </p:pic>
      <p:sp>
        <p:nvSpPr>
          <p:cNvPr id="137" name="Arrow"/>
          <p:cNvSpPr/>
          <p:nvPr/>
        </p:nvSpPr>
        <p:spPr>
          <a:xfrm>
            <a:off x="11645748" y="11895439"/>
            <a:ext cx="1471387" cy="816184"/>
          </a:xfrm>
          <a:prstGeom prst="rightArrow">
            <a:avLst>
              <a:gd name="adj1" fmla="val 32000"/>
              <a:gd name="adj2" fmla="val 85667"/>
            </a:avLst>
          </a:prstGeom>
          <a:solidFill>
            <a:srgbClr val="808785"/>
          </a:solidFill>
          <a:ln w="12700">
            <a:miter lim="400000"/>
          </a:ln>
        </p:spPr>
        <p:txBody>
          <a:bodyPr lIns="50800" tIns="50800" rIns="50800" bIns="50800" anchor="ctr"/>
          <a:lstStyle/>
          <a:p>
            <a:pPr>
              <a:defRPr>
                <a:solidFill>
                  <a:srgbClr val="FFFFFF"/>
                </a:solidFill>
              </a:defRPr>
            </a:pPr>
            <a:endParaRPr/>
          </a:p>
        </p:txBody>
      </p:sp>
      <p:sp>
        <p:nvSpPr>
          <p:cNvPr id="138" name="T1ce"/>
          <p:cNvSpPr txBox="1"/>
          <p:nvPr/>
        </p:nvSpPr>
        <p:spPr>
          <a:xfrm>
            <a:off x="10039978" y="11875168"/>
            <a:ext cx="1364767"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T1ce</a:t>
            </a:r>
          </a:p>
        </p:txBody>
      </p:sp>
      <p:sp>
        <p:nvSpPr>
          <p:cNvPr id="139" name="T2"/>
          <p:cNvSpPr txBox="1"/>
          <p:nvPr/>
        </p:nvSpPr>
        <p:spPr>
          <a:xfrm>
            <a:off x="13233741" y="11875168"/>
            <a:ext cx="795809"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T2</a:t>
            </a:r>
          </a:p>
        </p:txBody>
      </p:sp>
    </p:spTree>
  </p:cSld>
  <p:clrMapOvr>
    <a:masterClrMapping/>
  </p:clrMapOvr>
  <mc:AlternateContent xmlns:mc="http://schemas.openxmlformats.org/markup-compatibility/2006" xmlns:p14="http://schemas.microsoft.com/office/powerpoint/2010/main">
    <mc:Choice Requires="p14">
      <p:transition spd="slow" p14:dur="2000">
        <p:cover/>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Dataset choice and its principles"/>
          <p:cNvSpPr txBox="1">
            <a:spLocks noGrp="1"/>
          </p:cNvSpPr>
          <p:nvPr>
            <p:ph type="title"/>
          </p:nvPr>
        </p:nvSpPr>
        <p:spPr>
          <a:prstGeom prst="rect">
            <a:avLst/>
          </a:prstGeom>
        </p:spPr>
        <p:txBody>
          <a:bodyPr/>
          <a:lstStyle>
            <a:lvl1pPr>
              <a:defRPr>
                <a:solidFill>
                  <a:srgbClr val="74A2E2"/>
                </a:solidFill>
              </a:defRPr>
            </a:lvl1pPr>
          </a:lstStyle>
          <a:p>
            <a:r>
              <a:t>Dataset choice and its principles</a:t>
            </a:r>
          </a:p>
        </p:txBody>
      </p:sp>
      <p:sp>
        <p:nvSpPr>
          <p:cNvPr id="142" name="Slide Number"/>
          <p:cNvSpPr txBox="1">
            <a:spLocks noGrp="1"/>
          </p:cNvSpPr>
          <p:nvPr>
            <p:ph type="sldNum" sz="quarter" idx="4294967295"/>
          </p:nvPr>
        </p:nvSpPr>
        <p:spPr>
          <a:xfrm>
            <a:off x="12052300" y="13081000"/>
            <a:ext cx="266701"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43" name="15/09/2020 -  neural networks project"/>
          <p:cNvSpPr txBox="1"/>
          <p:nvPr/>
        </p:nvSpPr>
        <p:spPr>
          <a:xfrm>
            <a:off x="1263650" y="13094969"/>
            <a:ext cx="2186940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spcBef>
                <a:spcPts val="3200"/>
              </a:spcBef>
              <a:defRPr sz="2000" cap="all" spc="-59">
                <a:solidFill>
                  <a:srgbClr val="000000"/>
                </a:solidFill>
              </a:defRPr>
            </a:lvl1pPr>
          </a:lstStyle>
          <a:p>
            <a:r>
              <a:t>15/09/2020 -  neural networks project</a:t>
            </a:r>
          </a:p>
        </p:txBody>
      </p:sp>
      <p:pic>
        <p:nvPicPr>
          <p:cNvPr id="144" name="brats.png" descr="brats.png"/>
          <p:cNvPicPr>
            <a:picLocks noChangeAspect="1"/>
          </p:cNvPicPr>
          <p:nvPr/>
        </p:nvPicPr>
        <p:blipFill>
          <a:blip r:embed="rId2"/>
          <a:stretch>
            <a:fillRect/>
          </a:stretch>
        </p:blipFill>
        <p:spPr>
          <a:xfrm>
            <a:off x="1250317" y="3989732"/>
            <a:ext cx="8060637" cy="2105842"/>
          </a:xfrm>
          <a:prstGeom prst="rect">
            <a:avLst/>
          </a:prstGeom>
          <a:ln w="12700">
            <a:miter lim="400000"/>
          </a:ln>
        </p:spPr>
      </p:pic>
      <p:pic>
        <p:nvPicPr>
          <p:cNvPr id="145" name="miccai-2020-logo.png" descr="miccai-2020-logo.png"/>
          <p:cNvPicPr>
            <a:picLocks noChangeAspect="1"/>
          </p:cNvPicPr>
          <p:nvPr/>
        </p:nvPicPr>
        <p:blipFill>
          <a:blip r:embed="rId3"/>
          <a:stretch>
            <a:fillRect/>
          </a:stretch>
        </p:blipFill>
        <p:spPr>
          <a:xfrm>
            <a:off x="1409934" y="8837107"/>
            <a:ext cx="7741403" cy="3359985"/>
          </a:xfrm>
          <a:prstGeom prst="rect">
            <a:avLst/>
          </a:prstGeom>
          <a:ln w="12700">
            <a:miter lim="400000"/>
          </a:ln>
        </p:spPr>
      </p:pic>
      <p:pic>
        <p:nvPicPr>
          <p:cNvPr id="146" name="4.jpg" descr="4.jpg"/>
          <p:cNvPicPr>
            <a:picLocks noChangeAspect="1"/>
          </p:cNvPicPr>
          <p:nvPr/>
        </p:nvPicPr>
        <p:blipFill>
          <a:blip r:embed="rId4"/>
          <a:stretch>
            <a:fillRect/>
          </a:stretch>
        </p:blipFill>
        <p:spPr>
          <a:xfrm>
            <a:off x="12154813" y="6347767"/>
            <a:ext cx="10442678" cy="3359984"/>
          </a:xfrm>
          <a:prstGeom prst="rect">
            <a:avLst/>
          </a:prstGeom>
          <a:ln w="12700">
            <a:miter lim="400000"/>
          </a:ln>
        </p:spPr>
      </p:pic>
      <p:sp>
        <p:nvSpPr>
          <p:cNvPr id="147" name="T1"/>
          <p:cNvSpPr txBox="1"/>
          <p:nvPr/>
        </p:nvSpPr>
        <p:spPr>
          <a:xfrm>
            <a:off x="13083778" y="10104349"/>
            <a:ext cx="795809"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lvl="1"/>
            <a:r>
              <a:t>T1</a:t>
            </a:r>
          </a:p>
        </p:txBody>
      </p:sp>
      <p:sp>
        <p:nvSpPr>
          <p:cNvPr id="148" name="T1ce"/>
          <p:cNvSpPr txBox="1"/>
          <p:nvPr/>
        </p:nvSpPr>
        <p:spPr>
          <a:xfrm>
            <a:off x="15408657" y="10104349"/>
            <a:ext cx="1364768"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T1ce</a:t>
            </a:r>
          </a:p>
        </p:txBody>
      </p:sp>
      <p:sp>
        <p:nvSpPr>
          <p:cNvPr id="149" name="T2"/>
          <p:cNvSpPr txBox="1"/>
          <p:nvPr/>
        </p:nvSpPr>
        <p:spPr>
          <a:xfrm>
            <a:off x="18302493" y="10104349"/>
            <a:ext cx="795810"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T2</a:t>
            </a:r>
          </a:p>
        </p:txBody>
      </p:sp>
      <p:sp>
        <p:nvSpPr>
          <p:cNvPr id="150" name="FLAIR"/>
          <p:cNvSpPr txBox="1"/>
          <p:nvPr/>
        </p:nvSpPr>
        <p:spPr>
          <a:xfrm>
            <a:off x="20627373" y="10104349"/>
            <a:ext cx="1610024"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FLAIR</a:t>
            </a:r>
          </a:p>
        </p:txBody>
      </p:sp>
    </p:spTree>
  </p:cSld>
  <p:clrMapOvr>
    <a:masterClrMapping/>
  </p:clrMapOvr>
  <mc:AlternateContent xmlns:mc="http://schemas.openxmlformats.org/markup-compatibility/2006" xmlns:p14="http://schemas.microsoft.com/office/powerpoint/2010/main">
    <mc:Choice Requires="p14">
      <p:transition spd="slow" p14:dur="2000">
        <p:cover/>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Network architecture"/>
          <p:cNvSpPr txBox="1">
            <a:spLocks noGrp="1"/>
          </p:cNvSpPr>
          <p:nvPr>
            <p:ph type="title"/>
          </p:nvPr>
        </p:nvSpPr>
        <p:spPr>
          <a:prstGeom prst="rect">
            <a:avLst/>
          </a:prstGeom>
        </p:spPr>
        <p:txBody>
          <a:bodyPr/>
          <a:lstStyle>
            <a:lvl1pPr>
              <a:defRPr>
                <a:solidFill>
                  <a:srgbClr val="666AE0"/>
                </a:solidFill>
              </a:defRPr>
            </a:lvl1pPr>
          </a:lstStyle>
          <a:p>
            <a:r>
              <a:t>Network architecture</a:t>
            </a:r>
          </a:p>
        </p:txBody>
      </p:sp>
      <p:sp>
        <p:nvSpPr>
          <p:cNvPr id="153" name="Slide Number"/>
          <p:cNvSpPr txBox="1">
            <a:spLocks noGrp="1"/>
          </p:cNvSpPr>
          <p:nvPr>
            <p:ph type="sldNum" sz="quarter" idx="4294967295"/>
          </p:nvPr>
        </p:nvSpPr>
        <p:spPr>
          <a:xfrm>
            <a:off x="12052300" y="13081000"/>
            <a:ext cx="266701"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154" name="15/09/2020 -  neural networks project"/>
          <p:cNvSpPr txBox="1"/>
          <p:nvPr/>
        </p:nvSpPr>
        <p:spPr>
          <a:xfrm>
            <a:off x="1263650" y="13094969"/>
            <a:ext cx="2186940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spcBef>
                <a:spcPts val="3200"/>
              </a:spcBef>
              <a:defRPr sz="2000" cap="all" spc="-59">
                <a:solidFill>
                  <a:srgbClr val="000000"/>
                </a:solidFill>
              </a:defRPr>
            </a:lvl1pPr>
          </a:lstStyle>
          <a:p>
            <a:r>
              <a:t>15/09/2020 -  neural networks project</a:t>
            </a:r>
          </a:p>
        </p:txBody>
      </p:sp>
      <p:pic>
        <p:nvPicPr>
          <p:cNvPr id="155" name="fig2.png" descr="fig2.png"/>
          <p:cNvPicPr>
            <a:picLocks noChangeAspect="1"/>
          </p:cNvPicPr>
          <p:nvPr/>
        </p:nvPicPr>
        <p:blipFill>
          <a:blip r:embed="rId2"/>
          <a:stretch>
            <a:fillRect/>
          </a:stretch>
        </p:blipFill>
        <p:spPr>
          <a:xfrm>
            <a:off x="2613688" y="5404195"/>
            <a:ext cx="19156624" cy="572701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cover/>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UPERVISED DEEP CONVOLUTIONAL ADVERSARIAL NETWORK"/>
          <p:cNvSpPr txBox="1">
            <a:spLocks noGrp="1"/>
          </p:cNvSpPr>
          <p:nvPr>
            <p:ph type="title"/>
          </p:nvPr>
        </p:nvSpPr>
        <p:spPr>
          <a:prstGeom prst="rect">
            <a:avLst/>
          </a:prstGeom>
        </p:spPr>
        <p:txBody>
          <a:bodyPr/>
          <a:lstStyle>
            <a:lvl1pPr>
              <a:defRPr sz="7000">
                <a:solidFill>
                  <a:srgbClr val="6767E0"/>
                </a:solidFill>
              </a:defRPr>
            </a:lvl1pPr>
          </a:lstStyle>
          <a:p>
            <a:r>
              <a:t>SUPERVISED DEEP CONVOLUTIONAL ADVERSARIAL NETWORK</a:t>
            </a:r>
          </a:p>
        </p:txBody>
      </p:sp>
      <p:pic>
        <p:nvPicPr>
          <p:cNvPr id="158" name="fig3.png" descr="fig3.png"/>
          <p:cNvPicPr>
            <a:picLocks noChangeAspect="1"/>
          </p:cNvPicPr>
          <p:nvPr/>
        </p:nvPicPr>
        <p:blipFill>
          <a:blip r:embed="rId2"/>
          <a:stretch>
            <a:fillRect/>
          </a:stretch>
        </p:blipFill>
        <p:spPr>
          <a:xfrm>
            <a:off x="5545932" y="5592195"/>
            <a:ext cx="13292136" cy="5351010"/>
          </a:xfrm>
          <a:prstGeom prst="rect">
            <a:avLst/>
          </a:prstGeom>
          <a:ln w="12700">
            <a:miter lim="400000"/>
          </a:ln>
        </p:spPr>
      </p:pic>
      <p:sp>
        <p:nvSpPr>
          <p:cNvPr id="159" name="15/09/2020 -  neural networks project"/>
          <p:cNvSpPr txBox="1"/>
          <p:nvPr/>
        </p:nvSpPr>
        <p:spPr>
          <a:xfrm>
            <a:off x="1257300" y="13094969"/>
            <a:ext cx="2186940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spcBef>
                <a:spcPts val="3200"/>
              </a:spcBef>
              <a:defRPr sz="2000" cap="all" spc="-59">
                <a:solidFill>
                  <a:srgbClr val="000000"/>
                </a:solidFill>
              </a:defRPr>
            </a:lvl1pPr>
          </a:lstStyle>
          <a:p>
            <a:r>
              <a:t>15/09/2020 -  neural networks project</a:t>
            </a:r>
          </a:p>
        </p:txBody>
      </p:sp>
      <p:sp>
        <p:nvSpPr>
          <p:cNvPr id="160" name="Slide Number"/>
          <p:cNvSpPr txBox="1">
            <a:spLocks noGrp="1"/>
          </p:cNvSpPr>
          <p:nvPr>
            <p:ph type="sldNum" sz="quarter" idx="4294967295"/>
          </p:nvPr>
        </p:nvSpPr>
        <p:spPr>
          <a:xfrm>
            <a:off x="12052300" y="13081000"/>
            <a:ext cx="266701"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Tree>
  </p:cSld>
  <p:clrMapOvr>
    <a:masterClrMapping/>
  </p:clrMapOvr>
  <mc:AlternateContent xmlns:mc="http://schemas.openxmlformats.org/markup-compatibility/2006" xmlns:p14="http://schemas.microsoft.com/office/powerpoint/2010/main">
    <mc:Choice Requires="p14">
      <p:transition spd="slow" p14:dur="2000">
        <p:cover/>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LOSS FUNCTIONS"/>
          <p:cNvSpPr txBox="1">
            <a:spLocks noGrp="1"/>
          </p:cNvSpPr>
          <p:nvPr>
            <p:ph type="title"/>
          </p:nvPr>
        </p:nvSpPr>
        <p:spPr>
          <a:prstGeom prst="rect">
            <a:avLst/>
          </a:prstGeom>
        </p:spPr>
        <p:txBody>
          <a:bodyPr/>
          <a:lstStyle/>
          <a:p>
            <a:pPr>
              <a:defRPr sz="8000"/>
            </a:pPr>
            <a:r>
              <a:rPr sz="7000">
                <a:solidFill>
                  <a:srgbClr val="6D67E0"/>
                </a:solidFill>
              </a:rPr>
              <a:t>LOSS FUNCTIONS</a:t>
            </a:r>
            <a:r>
              <a:t> </a:t>
            </a:r>
          </a:p>
        </p:txBody>
      </p:sp>
      <mc:AlternateContent xmlns:mc="http://schemas.openxmlformats.org/markup-compatibility/2006">
        <mc:Choice xmlns:a14="http://schemas.microsoft.com/office/drawing/2010/main" Requires="a14">
          <p:sp>
            <p:nvSpPr>
              <p:cNvPr id="163" name="Euclidean loss to train the model:…"/>
              <p:cNvSpPr txBox="1">
                <a:spLocks noGrp="1"/>
              </p:cNvSpPr>
              <p:nvPr>
                <p:ph type="body" idx="1"/>
              </p:nvPr>
            </p:nvSpPr>
            <p:spPr>
              <a:prstGeom prst="rect">
                <a:avLst/>
              </a:prstGeom>
            </p:spPr>
            <p:txBody>
              <a:bodyPr/>
              <a:lstStyle/>
              <a:p>
                <a:pPr marL="478789" indent="-478789" defTabSz="536575">
                  <a:spcBef>
                    <a:spcPts val="4200"/>
                  </a:spcBef>
                  <a:defRPr sz="4160"/>
                </a:pPr>
                <a:r>
                  <a:t>Euclidean loss to train the model:      </a:t>
                </a:r>
                <a14:m>
                  <m:oMath xmlns:m="http://schemas.openxmlformats.org/officeDocument/2006/math">
                    <m:sSub>
                      <m:sSubPr>
                        <m:ctrlPr>
                          <a:rPr sz="4400">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𝐿</m:t>
                        </m:r>
                      </m:e>
                      <m:sub>
                        <m:r>
                          <a:rPr sz="4400" i="1">
                            <a:solidFill>
                              <a:srgbClr val="525252"/>
                            </a:solidFill>
                            <a:latin typeface="Cambria Math" panose="02040503050406030204" pitchFamily="18" charset="0"/>
                          </a:rPr>
                          <m:t>𝐺</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𝑋</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𝑌</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𝑌</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𝐺</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𝑋</m:t>
                    </m:r>
                    <m:r>
                      <a:rPr sz="4400" i="1">
                        <a:solidFill>
                          <a:srgbClr val="525252"/>
                        </a:solidFill>
                        <a:latin typeface="Cambria Math" panose="02040503050406030204" pitchFamily="18" charset="0"/>
                      </a:rPr>
                      <m:t>)|</m:t>
                    </m:r>
                    <m:sSubSup>
                      <m:sSubSupPr>
                        <m:ctrlPr>
                          <a:rPr sz="4400" i="1">
                            <a:solidFill>
                              <a:srgbClr val="525252"/>
                            </a:solidFill>
                            <a:latin typeface="Cambria Math" panose="02040503050406030204" pitchFamily="18" charset="0"/>
                          </a:rPr>
                        </m:ctrlPr>
                      </m:sSubSupPr>
                      <m:e>
                        <m:r>
                          <a:rPr sz="4400" i="1">
                            <a:solidFill>
                              <a:srgbClr val="525252"/>
                            </a:solidFill>
                            <a:latin typeface="Cambria Math" panose="02040503050406030204" pitchFamily="18" charset="0"/>
                          </a:rPr>
                          <m:t>|</m:t>
                        </m:r>
                      </m:e>
                      <m:sub>
                        <m:r>
                          <a:rPr sz="4400" i="1">
                            <a:solidFill>
                              <a:srgbClr val="525252"/>
                            </a:solidFill>
                            <a:latin typeface="Cambria Math" panose="02040503050406030204" pitchFamily="18" charset="0"/>
                          </a:rPr>
                          <m:t>2</m:t>
                        </m:r>
                      </m:sub>
                      <m:sup>
                        <m:r>
                          <a:rPr sz="4400" i="1">
                            <a:solidFill>
                              <a:srgbClr val="525252"/>
                            </a:solidFill>
                            <a:latin typeface="Cambria Math" panose="02040503050406030204" pitchFamily="18" charset="0"/>
                          </a:rPr>
                          <m:t>2</m:t>
                        </m:r>
                      </m:sup>
                    </m:sSubSup>
                  </m:oMath>
                </a14:m>
                <a:endParaRPr/>
              </a:p>
              <a:p>
                <a:pPr marL="478789" indent="-478789" defTabSz="536575">
                  <a:spcBef>
                    <a:spcPts val="4200"/>
                  </a:spcBef>
                  <a:defRPr sz="4160"/>
                </a:pPr>
                <a:r>
                  <a:t>Loss function for D and G:               </a:t>
                </a:r>
                <a14:m>
                  <m:oMath xmlns:m="http://schemas.openxmlformats.org/officeDocument/2006/math">
                    <m:sSub>
                      <m:sSubPr>
                        <m:ctrlPr>
                          <a:rPr sz="4400">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𝐿</m:t>
                        </m:r>
                      </m:e>
                      <m:sub>
                        <m:r>
                          <a:rPr sz="4400" i="1">
                            <a:solidFill>
                              <a:srgbClr val="525252"/>
                            </a:solidFill>
                            <a:latin typeface="Cambria Math" panose="02040503050406030204" pitchFamily="18" charset="0"/>
                          </a:rPr>
                          <m:t>𝐷</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𝑋</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𝑌</m:t>
                    </m:r>
                    <m:r>
                      <a:rPr sz="4400" i="1">
                        <a:solidFill>
                          <a:srgbClr val="525252"/>
                        </a:solidFill>
                        <a:latin typeface="Cambria Math" panose="02040503050406030204" pitchFamily="18" charset="0"/>
                      </a:rPr>
                      <m:t>)=</m:t>
                    </m:r>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𝐿</m:t>
                        </m:r>
                      </m:e>
                      <m:sub>
                        <m:r>
                          <a:rPr sz="4400" i="1">
                            <a:solidFill>
                              <a:srgbClr val="525252"/>
                            </a:solidFill>
                            <a:latin typeface="Cambria Math" panose="02040503050406030204" pitchFamily="18" charset="0"/>
                          </a:rPr>
                          <m:t>𝐵𝐶𝐸</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𝐷</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𝑌</m:t>
                    </m:r>
                    <m:r>
                      <a:rPr sz="4400" i="1">
                        <a:solidFill>
                          <a:srgbClr val="525252"/>
                        </a:solidFill>
                        <a:latin typeface="Cambria Math" panose="02040503050406030204" pitchFamily="18" charset="0"/>
                      </a:rPr>
                      <m:t>),1)+</m:t>
                    </m:r>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𝐿</m:t>
                        </m:r>
                      </m:e>
                      <m:sub>
                        <m:r>
                          <a:rPr sz="4400" i="1">
                            <a:solidFill>
                              <a:srgbClr val="525252"/>
                            </a:solidFill>
                            <a:latin typeface="Cambria Math" panose="02040503050406030204" pitchFamily="18" charset="0"/>
                          </a:rPr>
                          <m:t>𝐵𝐶𝐸</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𝐷</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𝐺</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𝑋</m:t>
                    </m:r>
                    <m:r>
                      <a:rPr sz="4400" i="1">
                        <a:solidFill>
                          <a:srgbClr val="525252"/>
                        </a:solidFill>
                        <a:latin typeface="Cambria Math" panose="02040503050406030204" pitchFamily="18" charset="0"/>
                      </a:rPr>
                      <m:t>)),0)</m:t>
                    </m:r>
                  </m:oMath>
                </a14:m>
                <a:endParaRPr/>
              </a:p>
              <a:p>
                <a:pPr marL="478789" indent="-478789" defTabSz="536575">
                  <a:spcBef>
                    <a:spcPts val="4200"/>
                  </a:spcBef>
                  <a:defRPr sz="4160"/>
                </a:pPr>
                <a:r>
                  <a:t>Binary Cross Entropy:                     </a:t>
                </a:r>
                <a14:m>
                  <m:oMath xmlns:m="http://schemas.openxmlformats.org/officeDocument/2006/math">
                    <m:sSub>
                      <m:sSubPr>
                        <m:ctrlPr>
                          <a:rPr sz="3750">
                            <a:solidFill>
                              <a:srgbClr val="525252"/>
                            </a:solidFill>
                            <a:latin typeface="Cambria Math" panose="02040503050406030204" pitchFamily="18" charset="0"/>
                          </a:rPr>
                        </m:ctrlPr>
                      </m:sSubPr>
                      <m:e>
                        <m:r>
                          <a:rPr sz="3750" i="1">
                            <a:solidFill>
                              <a:srgbClr val="525252"/>
                            </a:solidFill>
                            <a:latin typeface="Cambria Math" panose="02040503050406030204" pitchFamily="18" charset="0"/>
                          </a:rPr>
                          <m:t>𝐿</m:t>
                        </m:r>
                      </m:e>
                      <m:sub>
                        <m:r>
                          <a:rPr sz="3750" i="1">
                            <a:solidFill>
                              <a:srgbClr val="525252"/>
                            </a:solidFill>
                            <a:latin typeface="Cambria Math" panose="02040503050406030204" pitchFamily="18" charset="0"/>
                          </a:rPr>
                          <m:t>𝐵𝐶𝐸</m:t>
                        </m:r>
                      </m:sub>
                    </m:sSub>
                    <m:r>
                      <a:rPr sz="3750" i="1">
                        <a:solidFill>
                          <a:srgbClr val="525252"/>
                        </a:solidFill>
                        <a:latin typeface="Cambria Math" panose="02040503050406030204" pitchFamily="18" charset="0"/>
                      </a:rPr>
                      <m:t>(</m:t>
                    </m:r>
                    <m:limUpp>
                      <m:limUppPr>
                        <m:ctrlPr>
                          <a:rPr sz="3750" i="1">
                            <a:solidFill>
                              <a:srgbClr val="525252"/>
                            </a:solidFill>
                            <a:latin typeface="Cambria Math" panose="02040503050406030204" pitchFamily="18" charset="0"/>
                          </a:rPr>
                        </m:ctrlPr>
                      </m:limUppPr>
                      <m:e>
                        <m:r>
                          <a:rPr sz="3750" i="1">
                            <a:solidFill>
                              <a:srgbClr val="525252"/>
                            </a:solidFill>
                            <a:latin typeface="Cambria Math" panose="02040503050406030204" pitchFamily="18" charset="0"/>
                          </a:rPr>
                          <m:t>𝑌</m:t>
                        </m:r>
                      </m:e>
                      <m:lim>
                        <m:r>
                          <a:rPr sz="3750" i="1">
                            <a:solidFill>
                              <a:srgbClr val="525252"/>
                            </a:solidFill>
                            <a:latin typeface="Cambria Math" panose="02040503050406030204" pitchFamily="18" charset="0"/>
                          </a:rPr>
                          <m:t>̂</m:t>
                        </m:r>
                      </m:lim>
                    </m:limUpp>
                    <m:r>
                      <a:rPr sz="3750" i="1">
                        <a:solidFill>
                          <a:srgbClr val="525252"/>
                        </a:solidFill>
                        <a:latin typeface="Cambria Math" panose="02040503050406030204" pitchFamily="18" charset="0"/>
                      </a:rPr>
                      <m:t>,</m:t>
                    </m:r>
                    <m:r>
                      <a:rPr sz="3750" i="1">
                        <a:solidFill>
                          <a:srgbClr val="525252"/>
                        </a:solidFill>
                        <a:latin typeface="Cambria Math" panose="02040503050406030204" pitchFamily="18" charset="0"/>
                      </a:rPr>
                      <m:t>𝑌</m:t>
                    </m:r>
                    <m:r>
                      <a:rPr sz="3750" i="1">
                        <a:solidFill>
                          <a:srgbClr val="525252"/>
                        </a:solidFill>
                        <a:latin typeface="Cambria Math" panose="02040503050406030204" pitchFamily="18" charset="0"/>
                      </a:rPr>
                      <m:t>)=−</m:t>
                    </m:r>
                    <m:sSub>
                      <m:sSubPr>
                        <m:ctrlPr>
                          <a:rPr sz="3750" i="1">
                            <a:solidFill>
                              <a:srgbClr val="525252"/>
                            </a:solidFill>
                            <a:latin typeface="Cambria Math" panose="02040503050406030204" pitchFamily="18" charset="0"/>
                          </a:rPr>
                        </m:ctrlPr>
                      </m:sSubPr>
                      <m:e>
                        <m:r>
                          <a:rPr sz="3750" i="1">
                            <a:solidFill>
                              <a:srgbClr val="525252"/>
                            </a:solidFill>
                            <a:latin typeface="Cambria Math" panose="02040503050406030204" pitchFamily="18" charset="0"/>
                          </a:rPr>
                          <m:t>∑</m:t>
                        </m:r>
                      </m:e>
                      <m:sub>
                        <m:r>
                          <a:rPr sz="3750" i="1">
                            <a:solidFill>
                              <a:srgbClr val="525252"/>
                            </a:solidFill>
                            <a:latin typeface="Cambria Math" panose="02040503050406030204" pitchFamily="18" charset="0"/>
                          </a:rPr>
                          <m:t>𝑖</m:t>
                        </m:r>
                      </m:sub>
                    </m:sSub>
                    <m:sSub>
                      <m:sSubPr>
                        <m:ctrlPr>
                          <a:rPr sz="3750" i="1">
                            <a:solidFill>
                              <a:srgbClr val="525252"/>
                            </a:solidFill>
                            <a:latin typeface="Cambria Math" panose="02040503050406030204" pitchFamily="18" charset="0"/>
                          </a:rPr>
                        </m:ctrlPr>
                      </m:sSubPr>
                      <m:e>
                        <m:r>
                          <a:rPr sz="3750" i="1">
                            <a:solidFill>
                              <a:srgbClr val="525252"/>
                            </a:solidFill>
                            <a:latin typeface="Cambria Math" panose="02040503050406030204" pitchFamily="18" charset="0"/>
                          </a:rPr>
                          <m:t>𝑌</m:t>
                        </m:r>
                      </m:e>
                      <m:sub>
                        <m:r>
                          <a:rPr sz="3750" i="1">
                            <a:solidFill>
                              <a:srgbClr val="525252"/>
                            </a:solidFill>
                            <a:latin typeface="Cambria Math" panose="02040503050406030204" pitchFamily="18" charset="0"/>
                          </a:rPr>
                          <m:t>𝑖</m:t>
                        </m:r>
                      </m:sub>
                    </m:sSub>
                    <m:r>
                      <a:rPr sz="3750" i="1">
                        <a:solidFill>
                          <a:srgbClr val="525252"/>
                        </a:solidFill>
                        <a:latin typeface="Cambria Math" panose="02040503050406030204" pitchFamily="18" charset="0"/>
                      </a:rPr>
                      <m:t>𝑙𝑜𝑔</m:t>
                    </m:r>
                    <m:r>
                      <a:rPr sz="3750" i="1">
                        <a:solidFill>
                          <a:srgbClr val="525252"/>
                        </a:solidFill>
                        <a:latin typeface="Cambria Math" panose="02040503050406030204" pitchFamily="18" charset="0"/>
                      </a:rPr>
                      <m:t>(</m:t>
                    </m:r>
                    <m:sSub>
                      <m:sSubPr>
                        <m:ctrlPr>
                          <a:rPr sz="3750" i="1">
                            <a:solidFill>
                              <a:srgbClr val="525252"/>
                            </a:solidFill>
                            <a:latin typeface="Cambria Math" panose="02040503050406030204" pitchFamily="18" charset="0"/>
                          </a:rPr>
                        </m:ctrlPr>
                      </m:sSubPr>
                      <m:e>
                        <m:limUpp>
                          <m:limUppPr>
                            <m:ctrlPr>
                              <a:rPr sz="3750" i="1">
                                <a:solidFill>
                                  <a:srgbClr val="525252"/>
                                </a:solidFill>
                                <a:latin typeface="Cambria Math" panose="02040503050406030204" pitchFamily="18" charset="0"/>
                              </a:rPr>
                            </m:ctrlPr>
                          </m:limUppPr>
                          <m:e>
                            <m:r>
                              <a:rPr sz="3750" i="1">
                                <a:solidFill>
                                  <a:srgbClr val="525252"/>
                                </a:solidFill>
                                <a:latin typeface="Cambria Math" panose="02040503050406030204" pitchFamily="18" charset="0"/>
                              </a:rPr>
                              <m:t>𝑌</m:t>
                            </m:r>
                          </m:e>
                          <m:lim>
                            <m:r>
                              <a:rPr sz="3750" i="1">
                                <a:solidFill>
                                  <a:srgbClr val="525252"/>
                                </a:solidFill>
                                <a:latin typeface="Cambria Math" panose="02040503050406030204" pitchFamily="18" charset="0"/>
                              </a:rPr>
                              <m:t>̂</m:t>
                            </m:r>
                          </m:lim>
                        </m:limUpp>
                      </m:e>
                      <m:sub>
                        <m:r>
                          <a:rPr sz="3750" i="1">
                            <a:solidFill>
                              <a:srgbClr val="525252"/>
                            </a:solidFill>
                            <a:latin typeface="Cambria Math" panose="02040503050406030204" pitchFamily="18" charset="0"/>
                          </a:rPr>
                          <m:t>𝑖</m:t>
                        </m:r>
                      </m:sub>
                    </m:sSub>
                    <m:r>
                      <a:rPr sz="3750" i="1">
                        <a:solidFill>
                          <a:srgbClr val="525252"/>
                        </a:solidFill>
                        <a:latin typeface="Cambria Math" panose="02040503050406030204" pitchFamily="18" charset="0"/>
                      </a:rPr>
                      <m:t>)+(1−</m:t>
                    </m:r>
                    <m:sSub>
                      <m:sSubPr>
                        <m:ctrlPr>
                          <a:rPr sz="3750" i="1">
                            <a:solidFill>
                              <a:srgbClr val="525252"/>
                            </a:solidFill>
                            <a:latin typeface="Cambria Math" panose="02040503050406030204" pitchFamily="18" charset="0"/>
                          </a:rPr>
                        </m:ctrlPr>
                      </m:sSubPr>
                      <m:e>
                        <m:r>
                          <a:rPr sz="3750" i="1">
                            <a:solidFill>
                              <a:srgbClr val="525252"/>
                            </a:solidFill>
                            <a:latin typeface="Cambria Math" panose="02040503050406030204" pitchFamily="18" charset="0"/>
                          </a:rPr>
                          <m:t>𝑌</m:t>
                        </m:r>
                      </m:e>
                      <m:sub>
                        <m:r>
                          <a:rPr sz="3750" i="1">
                            <a:solidFill>
                              <a:srgbClr val="525252"/>
                            </a:solidFill>
                            <a:latin typeface="Cambria Math" panose="02040503050406030204" pitchFamily="18" charset="0"/>
                          </a:rPr>
                          <m:t>𝑖</m:t>
                        </m:r>
                      </m:sub>
                    </m:sSub>
                    <m:r>
                      <a:rPr sz="3750" i="1">
                        <a:solidFill>
                          <a:srgbClr val="525252"/>
                        </a:solidFill>
                        <a:latin typeface="Cambria Math" panose="02040503050406030204" pitchFamily="18" charset="0"/>
                      </a:rPr>
                      <m:t>)</m:t>
                    </m:r>
                    <m:r>
                      <a:rPr sz="3750" i="1">
                        <a:solidFill>
                          <a:srgbClr val="525252"/>
                        </a:solidFill>
                        <a:latin typeface="Cambria Math" panose="02040503050406030204" pitchFamily="18" charset="0"/>
                      </a:rPr>
                      <m:t>𝑙𝑜𝑔</m:t>
                    </m:r>
                    <m:r>
                      <a:rPr sz="3750" i="1">
                        <a:solidFill>
                          <a:srgbClr val="525252"/>
                        </a:solidFill>
                        <a:latin typeface="Cambria Math" panose="02040503050406030204" pitchFamily="18" charset="0"/>
                      </a:rPr>
                      <m:t>(1−</m:t>
                    </m:r>
                    <m:sSub>
                      <m:sSubPr>
                        <m:ctrlPr>
                          <a:rPr sz="3750" i="1">
                            <a:solidFill>
                              <a:srgbClr val="525252"/>
                            </a:solidFill>
                            <a:latin typeface="Cambria Math" panose="02040503050406030204" pitchFamily="18" charset="0"/>
                          </a:rPr>
                        </m:ctrlPr>
                      </m:sSubPr>
                      <m:e>
                        <m:limUpp>
                          <m:limUppPr>
                            <m:ctrlPr>
                              <a:rPr sz="3750" i="1">
                                <a:solidFill>
                                  <a:srgbClr val="525252"/>
                                </a:solidFill>
                                <a:latin typeface="Cambria Math" panose="02040503050406030204" pitchFamily="18" charset="0"/>
                              </a:rPr>
                            </m:ctrlPr>
                          </m:limUppPr>
                          <m:e>
                            <m:r>
                              <a:rPr sz="3750" i="1">
                                <a:solidFill>
                                  <a:srgbClr val="525252"/>
                                </a:solidFill>
                                <a:latin typeface="Cambria Math" panose="02040503050406030204" pitchFamily="18" charset="0"/>
                              </a:rPr>
                              <m:t>𝑌</m:t>
                            </m:r>
                          </m:e>
                          <m:lim>
                            <m:r>
                              <a:rPr sz="3750" i="1">
                                <a:solidFill>
                                  <a:srgbClr val="525252"/>
                                </a:solidFill>
                                <a:latin typeface="Cambria Math" panose="02040503050406030204" pitchFamily="18" charset="0"/>
                              </a:rPr>
                              <m:t>̂</m:t>
                            </m:r>
                          </m:lim>
                        </m:limUpp>
                      </m:e>
                      <m:sub>
                        <m:r>
                          <a:rPr sz="3750" i="1">
                            <a:solidFill>
                              <a:srgbClr val="525252"/>
                            </a:solidFill>
                            <a:latin typeface="Cambria Math" panose="02040503050406030204" pitchFamily="18" charset="0"/>
                          </a:rPr>
                          <m:t>𝑖</m:t>
                        </m:r>
                      </m:sub>
                    </m:sSub>
                    <m:r>
                      <a:rPr sz="3750" i="1">
                        <a:solidFill>
                          <a:srgbClr val="525252"/>
                        </a:solidFill>
                        <a:latin typeface="Cambria Math" panose="02040503050406030204" pitchFamily="18" charset="0"/>
                      </a:rPr>
                      <m:t>)</m:t>
                    </m:r>
                  </m:oMath>
                </a14:m>
                <a:endParaRPr/>
              </a:p>
              <a:p>
                <a:pPr marL="478789" indent="-478789" defTabSz="536575">
                  <a:spcBef>
                    <a:spcPts val="4200"/>
                  </a:spcBef>
                  <a:defRPr sz="4160"/>
                </a:pPr>
                <a:r>
                  <a:t>Loss term to train G:                     </a:t>
                </a:r>
                <a14:m>
                  <m:oMath xmlns:m="http://schemas.openxmlformats.org/officeDocument/2006/math">
                    <m:sSub>
                      <m:sSubPr>
                        <m:ctrlPr>
                          <a:rPr sz="4400">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𝐿</m:t>
                        </m:r>
                      </m:e>
                      <m:sub>
                        <m:r>
                          <a:rPr sz="4400" i="1">
                            <a:solidFill>
                              <a:srgbClr val="525252"/>
                            </a:solidFill>
                            <a:latin typeface="Cambria Math" panose="02040503050406030204" pitchFamily="18" charset="0"/>
                          </a:rPr>
                          <m:t>𝐺</m:t>
                        </m:r>
                        <m:r>
                          <a:rPr sz="4400" i="1">
                            <a:solidFill>
                              <a:srgbClr val="525252"/>
                            </a:solidFill>
                            <a:latin typeface="Cambria Math" panose="02040503050406030204" pitchFamily="18" charset="0"/>
                          </a:rPr>
                          <m:t>_</m:t>
                        </m:r>
                        <m:r>
                          <a:rPr sz="4400" i="1">
                            <a:solidFill>
                              <a:srgbClr val="525252"/>
                            </a:solidFill>
                            <a:latin typeface="Cambria Math" panose="02040503050406030204" pitchFamily="18" charset="0"/>
                          </a:rPr>
                          <m:t>𝐴𝐷𝑉</m:t>
                        </m:r>
                      </m:sub>
                    </m:sSub>
                    <m:r>
                      <a:rPr sz="4400" i="1">
                        <a:solidFill>
                          <a:srgbClr val="525252"/>
                        </a:solidFill>
                        <a:latin typeface="Cambria Math" panose="02040503050406030204" pitchFamily="18" charset="0"/>
                      </a:rPr>
                      <m:t>=</m:t>
                    </m:r>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𝜆</m:t>
                        </m:r>
                      </m:e>
                      <m:sub>
                        <m:r>
                          <a:rPr sz="4400" i="1">
                            <a:solidFill>
                              <a:srgbClr val="525252"/>
                            </a:solidFill>
                            <a:latin typeface="Cambria Math" panose="02040503050406030204" pitchFamily="18" charset="0"/>
                          </a:rPr>
                          <m:t>1</m:t>
                        </m:r>
                      </m:sub>
                    </m:sSub>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𝐿</m:t>
                        </m:r>
                      </m:e>
                      <m:sub>
                        <m:r>
                          <a:rPr sz="4400" i="1">
                            <a:solidFill>
                              <a:srgbClr val="525252"/>
                            </a:solidFill>
                            <a:latin typeface="Cambria Math" panose="02040503050406030204" pitchFamily="18" charset="0"/>
                          </a:rPr>
                          <m:t>𝐴𝐷𝑉</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𝑋</m:t>
                    </m:r>
                    <m:r>
                      <a:rPr sz="4400" i="1">
                        <a:solidFill>
                          <a:srgbClr val="525252"/>
                        </a:solidFill>
                        <a:latin typeface="Cambria Math" panose="02040503050406030204" pitchFamily="18" charset="0"/>
                      </a:rPr>
                      <m:t>)+</m:t>
                    </m:r>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𝜆</m:t>
                        </m:r>
                      </m:e>
                      <m:sub>
                        <m:r>
                          <a:rPr sz="4400" i="1">
                            <a:solidFill>
                              <a:srgbClr val="525252"/>
                            </a:solidFill>
                            <a:latin typeface="Cambria Math" panose="02040503050406030204" pitchFamily="18" charset="0"/>
                          </a:rPr>
                          <m:t>2</m:t>
                        </m:r>
                      </m:sub>
                    </m:sSub>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𝐿</m:t>
                        </m:r>
                      </m:e>
                      <m:sub>
                        <m:r>
                          <a:rPr sz="4400" i="1">
                            <a:solidFill>
                              <a:srgbClr val="525252"/>
                            </a:solidFill>
                            <a:latin typeface="Cambria Math" panose="02040503050406030204" pitchFamily="18" charset="0"/>
                          </a:rPr>
                          <m:t>𝐺</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𝑋</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𝑌</m:t>
                    </m:r>
                    <m:r>
                      <a:rPr sz="4400" i="1">
                        <a:solidFill>
                          <a:srgbClr val="525252"/>
                        </a:solidFill>
                        <a:latin typeface="Cambria Math" panose="02040503050406030204" pitchFamily="18" charset="0"/>
                      </a:rPr>
                      <m:t>)+</m:t>
                    </m:r>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𝜆</m:t>
                        </m:r>
                      </m:e>
                      <m:sub>
                        <m:r>
                          <a:rPr sz="4400" i="1">
                            <a:solidFill>
                              <a:srgbClr val="525252"/>
                            </a:solidFill>
                            <a:latin typeface="Cambria Math" panose="02040503050406030204" pitchFamily="18" charset="0"/>
                          </a:rPr>
                          <m:t>3</m:t>
                        </m:r>
                      </m:sub>
                    </m:sSub>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𝐿</m:t>
                        </m:r>
                      </m:e>
                      <m:sub>
                        <m:r>
                          <a:rPr sz="4400" i="1">
                            <a:solidFill>
                              <a:srgbClr val="525252"/>
                            </a:solidFill>
                            <a:latin typeface="Cambria Math" panose="02040503050406030204" pitchFamily="18" charset="0"/>
                          </a:rPr>
                          <m:t>𝐺𝐷𝐿</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𝑌</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𝐺</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𝑋</m:t>
                    </m:r>
                    <m:r>
                      <a:rPr sz="4400" i="1">
                        <a:solidFill>
                          <a:srgbClr val="525252"/>
                        </a:solidFill>
                        <a:latin typeface="Cambria Math" panose="02040503050406030204" pitchFamily="18" charset="0"/>
                      </a:rPr>
                      <m:t>))</m:t>
                    </m:r>
                  </m:oMath>
                </a14:m>
                <a:endParaRPr/>
              </a:p>
              <a:p>
                <a:pPr marL="478789" indent="-478789" defTabSz="536575">
                  <a:spcBef>
                    <a:spcPts val="4200"/>
                  </a:spcBef>
                  <a:defRPr sz="4160"/>
                </a:pPr>
                <a:r>
                  <a:t>Loss function to fool D:                </a:t>
                </a:r>
                <a14:m>
                  <m:oMath xmlns:m="http://schemas.openxmlformats.org/officeDocument/2006/math">
                    <m:sSub>
                      <m:sSubPr>
                        <m:ctrlPr>
                          <a:rPr sz="4400">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𝐿</m:t>
                        </m:r>
                      </m:e>
                      <m:sub>
                        <m:r>
                          <a:rPr sz="4400" i="1">
                            <a:solidFill>
                              <a:srgbClr val="525252"/>
                            </a:solidFill>
                            <a:latin typeface="Cambria Math" panose="02040503050406030204" pitchFamily="18" charset="0"/>
                          </a:rPr>
                          <m:t>𝐴𝐷𝑉</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𝑋</m:t>
                    </m:r>
                    <m:r>
                      <a:rPr sz="4400" i="1">
                        <a:solidFill>
                          <a:srgbClr val="525252"/>
                        </a:solidFill>
                        <a:latin typeface="Cambria Math" panose="02040503050406030204" pitchFamily="18" charset="0"/>
                      </a:rPr>
                      <m:t>)=</m:t>
                    </m:r>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𝐿</m:t>
                        </m:r>
                      </m:e>
                      <m:sub>
                        <m:r>
                          <a:rPr sz="4400" i="1">
                            <a:solidFill>
                              <a:srgbClr val="525252"/>
                            </a:solidFill>
                            <a:latin typeface="Cambria Math" panose="02040503050406030204" pitchFamily="18" charset="0"/>
                          </a:rPr>
                          <m:t>𝐵𝐶𝐸</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𝐷</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𝐺</m:t>
                    </m:r>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𝑋</m:t>
                    </m:r>
                    <m:r>
                      <a:rPr sz="4400" i="1">
                        <a:solidFill>
                          <a:srgbClr val="525252"/>
                        </a:solidFill>
                        <a:latin typeface="Cambria Math" panose="02040503050406030204" pitchFamily="18" charset="0"/>
                      </a:rPr>
                      <m:t>)),1)</m:t>
                    </m:r>
                  </m:oMath>
                </a14:m>
                <a:endParaRPr/>
              </a:p>
              <a:p>
                <a:pPr marL="478789" indent="-478789" defTabSz="536575">
                  <a:spcBef>
                    <a:spcPts val="4200"/>
                  </a:spcBef>
                  <a:defRPr sz="4160"/>
                </a:pPr>
                <a:r>
                  <a:t>Image Gradient Difference loss:</a:t>
                </a:r>
                <a14:m>
                  <m:oMath xmlns:m="http://schemas.openxmlformats.org/officeDocument/2006/math">
                    <m:sSub>
                      <m:sSubPr>
                        <m:ctrlPr>
                          <a:rPr sz="4400">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𝐿</m:t>
                        </m:r>
                      </m:e>
                      <m:sub>
                        <m:r>
                          <a:rPr sz="4400" i="1">
                            <a:solidFill>
                              <a:srgbClr val="525252"/>
                            </a:solidFill>
                            <a:latin typeface="Cambria Math" panose="02040503050406030204" pitchFamily="18" charset="0"/>
                          </a:rPr>
                          <m:t>𝐺𝐷𝐿</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𝑌</m:t>
                    </m:r>
                    <m:r>
                      <a:rPr sz="4400" i="1">
                        <a:solidFill>
                          <a:srgbClr val="525252"/>
                        </a:solidFill>
                        <a:latin typeface="Cambria Math" panose="02040503050406030204" pitchFamily="18" charset="0"/>
                      </a:rPr>
                      <m:t>,</m:t>
                    </m:r>
                    <m:limUpp>
                      <m:limUppPr>
                        <m:ctrlPr>
                          <a:rPr sz="4400" i="1">
                            <a:solidFill>
                              <a:srgbClr val="525252"/>
                            </a:solidFill>
                            <a:latin typeface="Cambria Math" panose="02040503050406030204" pitchFamily="18" charset="0"/>
                          </a:rPr>
                        </m:ctrlPr>
                      </m:limUppPr>
                      <m:e>
                        <m:r>
                          <a:rPr sz="4400" i="1">
                            <a:solidFill>
                              <a:srgbClr val="525252"/>
                            </a:solidFill>
                            <a:latin typeface="Cambria Math" panose="02040503050406030204" pitchFamily="18" charset="0"/>
                          </a:rPr>
                          <m:t>𝑌</m:t>
                        </m:r>
                      </m:e>
                      <m:lim>
                        <m:r>
                          <a:rPr sz="4400" i="1">
                            <a:solidFill>
                              <a:srgbClr val="525252"/>
                            </a:solidFill>
                            <a:latin typeface="Cambria Math" panose="02040503050406030204" pitchFamily="18" charset="0"/>
                          </a:rPr>
                          <m:t>̂</m:t>
                        </m:r>
                      </m:lim>
                    </m:limUpp>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m:t>
                    </m:r>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𝑌</m:t>
                        </m:r>
                      </m:e>
                      <m:sub>
                        <m:r>
                          <a:rPr sz="4400" i="1">
                            <a:solidFill>
                              <a:srgbClr val="525252"/>
                            </a:solidFill>
                            <a:latin typeface="Cambria Math" panose="02040503050406030204" pitchFamily="18" charset="0"/>
                          </a:rPr>
                          <m:t>𝑥</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m:t>
                    </m:r>
                    <m:limUpp>
                      <m:limUppPr>
                        <m:ctrlPr>
                          <a:rPr sz="4400" i="1">
                            <a:solidFill>
                              <a:srgbClr val="525252"/>
                            </a:solidFill>
                            <a:latin typeface="Cambria Math" panose="02040503050406030204" pitchFamily="18" charset="0"/>
                          </a:rPr>
                        </m:ctrlPr>
                      </m:limUppPr>
                      <m:e>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𝑌</m:t>
                            </m:r>
                          </m:e>
                          <m:sub>
                            <m:r>
                              <a:rPr sz="4400" i="1">
                                <a:solidFill>
                                  <a:srgbClr val="525252"/>
                                </a:solidFill>
                                <a:latin typeface="Cambria Math" panose="02040503050406030204" pitchFamily="18" charset="0"/>
                              </a:rPr>
                              <m:t>𝑥</m:t>
                            </m:r>
                          </m:sub>
                        </m:sSub>
                      </m:e>
                      <m:lim>
                        <m:r>
                          <a:rPr sz="4400" i="1">
                            <a:solidFill>
                              <a:srgbClr val="525252"/>
                            </a:solidFill>
                            <a:latin typeface="Cambria Math" panose="02040503050406030204" pitchFamily="18" charset="0"/>
                          </a:rPr>
                          <m:t>̂</m:t>
                        </m:r>
                      </m:lim>
                    </m:limUpp>
                    <m:r>
                      <a:rPr sz="4400" i="1">
                        <a:solidFill>
                          <a:srgbClr val="525252"/>
                        </a:solidFill>
                        <a:latin typeface="Cambria Math" panose="02040503050406030204" pitchFamily="18" charset="0"/>
                      </a:rPr>
                      <m:t>|</m:t>
                    </m:r>
                    <m:sSup>
                      <m:sSupPr>
                        <m:ctrlPr>
                          <a:rPr sz="4400" i="1">
                            <a:solidFill>
                              <a:srgbClr val="525252"/>
                            </a:solidFill>
                            <a:latin typeface="Cambria Math" panose="02040503050406030204" pitchFamily="18" charset="0"/>
                          </a:rPr>
                        </m:ctrlPr>
                      </m:sSupPr>
                      <m:e>
                        <m:r>
                          <a:rPr sz="4400" i="1">
                            <a:solidFill>
                              <a:srgbClr val="525252"/>
                            </a:solidFill>
                            <a:latin typeface="Cambria Math" panose="02040503050406030204" pitchFamily="18" charset="0"/>
                          </a:rPr>
                          <m:t>|</m:t>
                        </m:r>
                      </m:e>
                      <m:sup>
                        <m:r>
                          <a:rPr sz="4400" i="1">
                            <a:solidFill>
                              <a:srgbClr val="525252"/>
                            </a:solidFill>
                            <a:latin typeface="Cambria Math" panose="02040503050406030204" pitchFamily="18" charset="0"/>
                          </a:rPr>
                          <m:t>2</m:t>
                        </m:r>
                      </m:sup>
                    </m:sSup>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m:t>
                    </m:r>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𝑌</m:t>
                        </m:r>
                      </m:e>
                      <m:sub>
                        <m:r>
                          <a:rPr sz="4400" i="1">
                            <a:solidFill>
                              <a:srgbClr val="525252"/>
                            </a:solidFill>
                            <a:latin typeface="Cambria Math" panose="02040503050406030204" pitchFamily="18" charset="0"/>
                          </a:rPr>
                          <m:t>𝑦</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m:t>
                    </m:r>
                    <m:limUpp>
                      <m:limUppPr>
                        <m:ctrlPr>
                          <a:rPr sz="4400" i="1">
                            <a:solidFill>
                              <a:srgbClr val="525252"/>
                            </a:solidFill>
                            <a:latin typeface="Cambria Math" panose="02040503050406030204" pitchFamily="18" charset="0"/>
                          </a:rPr>
                        </m:ctrlPr>
                      </m:limUppPr>
                      <m:e>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𝑌</m:t>
                            </m:r>
                          </m:e>
                          <m:sub>
                            <m:r>
                              <a:rPr sz="4400" i="1">
                                <a:solidFill>
                                  <a:srgbClr val="525252"/>
                                </a:solidFill>
                                <a:latin typeface="Cambria Math" panose="02040503050406030204" pitchFamily="18" charset="0"/>
                              </a:rPr>
                              <m:t>𝑦</m:t>
                            </m:r>
                          </m:sub>
                        </m:sSub>
                      </m:e>
                      <m:lim>
                        <m:r>
                          <a:rPr sz="4400" i="1">
                            <a:solidFill>
                              <a:srgbClr val="525252"/>
                            </a:solidFill>
                            <a:latin typeface="Cambria Math" panose="02040503050406030204" pitchFamily="18" charset="0"/>
                          </a:rPr>
                          <m:t>̂</m:t>
                        </m:r>
                      </m:lim>
                    </m:limUpp>
                    <m:r>
                      <a:rPr sz="4400" i="1">
                        <a:solidFill>
                          <a:srgbClr val="525252"/>
                        </a:solidFill>
                        <a:latin typeface="Cambria Math" panose="02040503050406030204" pitchFamily="18" charset="0"/>
                      </a:rPr>
                      <m:t>|</m:t>
                    </m:r>
                    <m:sSup>
                      <m:sSupPr>
                        <m:ctrlPr>
                          <a:rPr sz="4400" i="1">
                            <a:solidFill>
                              <a:srgbClr val="525252"/>
                            </a:solidFill>
                            <a:latin typeface="Cambria Math" panose="02040503050406030204" pitchFamily="18" charset="0"/>
                          </a:rPr>
                        </m:ctrlPr>
                      </m:sSupPr>
                      <m:e>
                        <m:r>
                          <a:rPr sz="4400" i="1">
                            <a:solidFill>
                              <a:srgbClr val="525252"/>
                            </a:solidFill>
                            <a:latin typeface="Cambria Math" panose="02040503050406030204" pitchFamily="18" charset="0"/>
                          </a:rPr>
                          <m:t>|</m:t>
                        </m:r>
                      </m:e>
                      <m:sup>
                        <m:r>
                          <a:rPr sz="4400" i="1">
                            <a:solidFill>
                              <a:srgbClr val="525252"/>
                            </a:solidFill>
                            <a:latin typeface="Cambria Math" panose="02040503050406030204" pitchFamily="18" charset="0"/>
                          </a:rPr>
                          <m:t>2</m:t>
                        </m:r>
                      </m:sup>
                    </m:sSup>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m:t>
                    </m:r>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𝑌</m:t>
                        </m:r>
                      </m:e>
                      <m:sub>
                        <m:r>
                          <a:rPr sz="4400" i="1">
                            <a:solidFill>
                              <a:srgbClr val="525252"/>
                            </a:solidFill>
                            <a:latin typeface="Cambria Math" panose="02040503050406030204" pitchFamily="18" charset="0"/>
                          </a:rPr>
                          <m:t>𝑧</m:t>
                        </m:r>
                      </m:sub>
                    </m:sSub>
                    <m:r>
                      <a:rPr sz="4400" i="1">
                        <a:solidFill>
                          <a:srgbClr val="525252"/>
                        </a:solidFill>
                        <a:latin typeface="Cambria Math" panose="02040503050406030204" pitchFamily="18" charset="0"/>
                      </a:rPr>
                      <m:t>|−|</m:t>
                    </m:r>
                    <m:r>
                      <a:rPr sz="4400" i="1">
                        <a:solidFill>
                          <a:srgbClr val="525252"/>
                        </a:solidFill>
                        <a:latin typeface="Cambria Math" panose="02040503050406030204" pitchFamily="18" charset="0"/>
                      </a:rPr>
                      <m:t>𝛻</m:t>
                    </m:r>
                    <m:limUpp>
                      <m:limUppPr>
                        <m:ctrlPr>
                          <a:rPr sz="4400" i="1">
                            <a:solidFill>
                              <a:srgbClr val="525252"/>
                            </a:solidFill>
                            <a:latin typeface="Cambria Math" panose="02040503050406030204" pitchFamily="18" charset="0"/>
                          </a:rPr>
                        </m:ctrlPr>
                      </m:limUppPr>
                      <m:e>
                        <m:sSub>
                          <m:sSubPr>
                            <m:ctrlPr>
                              <a:rPr sz="4400" i="1">
                                <a:solidFill>
                                  <a:srgbClr val="525252"/>
                                </a:solidFill>
                                <a:latin typeface="Cambria Math" panose="02040503050406030204" pitchFamily="18" charset="0"/>
                              </a:rPr>
                            </m:ctrlPr>
                          </m:sSubPr>
                          <m:e>
                            <m:r>
                              <a:rPr sz="4400" i="1">
                                <a:solidFill>
                                  <a:srgbClr val="525252"/>
                                </a:solidFill>
                                <a:latin typeface="Cambria Math" panose="02040503050406030204" pitchFamily="18" charset="0"/>
                              </a:rPr>
                              <m:t>𝑌</m:t>
                            </m:r>
                          </m:e>
                          <m:sub>
                            <m:r>
                              <a:rPr sz="4400" i="1">
                                <a:solidFill>
                                  <a:srgbClr val="525252"/>
                                </a:solidFill>
                                <a:latin typeface="Cambria Math" panose="02040503050406030204" pitchFamily="18" charset="0"/>
                              </a:rPr>
                              <m:t>𝑧</m:t>
                            </m:r>
                          </m:sub>
                        </m:sSub>
                      </m:e>
                      <m:lim>
                        <m:r>
                          <a:rPr sz="4400" i="1">
                            <a:solidFill>
                              <a:srgbClr val="525252"/>
                            </a:solidFill>
                            <a:latin typeface="Cambria Math" panose="02040503050406030204" pitchFamily="18" charset="0"/>
                          </a:rPr>
                          <m:t>̂</m:t>
                        </m:r>
                      </m:lim>
                    </m:limUpp>
                    <m:r>
                      <a:rPr sz="4400" i="1">
                        <a:solidFill>
                          <a:srgbClr val="525252"/>
                        </a:solidFill>
                        <a:latin typeface="Cambria Math" panose="02040503050406030204" pitchFamily="18" charset="0"/>
                      </a:rPr>
                      <m:t>|</m:t>
                    </m:r>
                    <m:sSup>
                      <m:sSupPr>
                        <m:ctrlPr>
                          <a:rPr sz="4400" i="1">
                            <a:solidFill>
                              <a:srgbClr val="525252"/>
                            </a:solidFill>
                            <a:latin typeface="Cambria Math" panose="02040503050406030204" pitchFamily="18" charset="0"/>
                          </a:rPr>
                        </m:ctrlPr>
                      </m:sSupPr>
                      <m:e>
                        <m:r>
                          <a:rPr sz="4400" i="1">
                            <a:solidFill>
                              <a:srgbClr val="525252"/>
                            </a:solidFill>
                            <a:latin typeface="Cambria Math" panose="02040503050406030204" pitchFamily="18" charset="0"/>
                          </a:rPr>
                          <m:t>|</m:t>
                        </m:r>
                      </m:e>
                      <m:sup>
                        <m:r>
                          <a:rPr sz="4400" i="1">
                            <a:solidFill>
                              <a:srgbClr val="525252"/>
                            </a:solidFill>
                            <a:latin typeface="Cambria Math" panose="02040503050406030204" pitchFamily="18" charset="0"/>
                          </a:rPr>
                          <m:t>2</m:t>
                        </m:r>
                      </m:sup>
                    </m:sSup>
                  </m:oMath>
                </a14:m>
                <a:endParaRPr sz="6400"/>
              </a:p>
            </p:txBody>
          </p:sp>
        </mc:Choice>
        <mc:Fallback>
          <p:sp>
            <p:nvSpPr>
              <p:cNvPr id="163" name="Euclidean loss to train the model:…"/>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826"/>
                </a:stretch>
              </a:blipFill>
            </p:spPr>
            <p:txBody>
              <a:bodyPr/>
              <a:lstStyle/>
              <a:p>
                <a:r>
                  <a:rPr lang="it-IT">
                    <a:noFill/>
                  </a:rPr>
                  <a:t> </a:t>
                </a:r>
              </a:p>
            </p:txBody>
          </p:sp>
        </mc:Fallback>
      </mc:AlternateContent>
      <p:sp>
        <p:nvSpPr>
          <p:cNvPr id="164" name="15/09/2020 -  neural networks project"/>
          <p:cNvSpPr txBox="1"/>
          <p:nvPr/>
        </p:nvSpPr>
        <p:spPr>
          <a:xfrm>
            <a:off x="1257300" y="13094969"/>
            <a:ext cx="2186940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spcBef>
                <a:spcPts val="3200"/>
              </a:spcBef>
              <a:defRPr sz="2000" cap="all" spc="-59">
                <a:solidFill>
                  <a:srgbClr val="000000"/>
                </a:solidFill>
              </a:defRPr>
            </a:lvl1pPr>
          </a:lstStyle>
          <a:p>
            <a:r>
              <a:t>15/09/2020 -  neural networks project</a:t>
            </a:r>
          </a:p>
        </p:txBody>
      </p:sp>
      <p:sp>
        <p:nvSpPr>
          <p:cNvPr id="165" name="Slide Number"/>
          <p:cNvSpPr txBox="1">
            <a:spLocks noGrp="1"/>
          </p:cNvSpPr>
          <p:nvPr>
            <p:ph type="sldNum" sz="quarter" idx="4294967295"/>
          </p:nvPr>
        </p:nvSpPr>
        <p:spPr>
          <a:xfrm>
            <a:off x="12052300" y="13081000"/>
            <a:ext cx="266701"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14:dur="2000">
        <p:cover/>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AUTO-CONTEXT MODEL FOR REFINMENT"/>
          <p:cNvSpPr txBox="1">
            <a:spLocks noGrp="1"/>
          </p:cNvSpPr>
          <p:nvPr>
            <p:ph type="title"/>
          </p:nvPr>
        </p:nvSpPr>
        <p:spPr>
          <a:prstGeom prst="rect">
            <a:avLst/>
          </a:prstGeom>
        </p:spPr>
        <p:txBody>
          <a:bodyPr/>
          <a:lstStyle>
            <a:lvl1pPr>
              <a:defRPr sz="7000">
                <a:solidFill>
                  <a:srgbClr val="766AE0"/>
                </a:solidFill>
              </a:defRPr>
            </a:lvl1pPr>
          </a:lstStyle>
          <a:p>
            <a:r>
              <a:t>AUTO-CONTEXT MODEL FOR REFINMENT</a:t>
            </a:r>
          </a:p>
        </p:txBody>
      </p:sp>
      <p:pic>
        <p:nvPicPr>
          <p:cNvPr id="168" name="fig5.png" descr="fig5.png"/>
          <p:cNvPicPr>
            <a:picLocks noChangeAspect="1"/>
          </p:cNvPicPr>
          <p:nvPr/>
        </p:nvPicPr>
        <p:blipFill>
          <a:blip r:embed="rId2"/>
          <a:stretch>
            <a:fillRect/>
          </a:stretch>
        </p:blipFill>
        <p:spPr>
          <a:xfrm>
            <a:off x="5370464" y="3179695"/>
            <a:ext cx="13655772" cy="9161468"/>
          </a:xfrm>
          <a:prstGeom prst="rect">
            <a:avLst/>
          </a:prstGeom>
          <a:ln w="12700">
            <a:miter lim="400000"/>
          </a:ln>
        </p:spPr>
      </p:pic>
      <p:sp>
        <p:nvSpPr>
          <p:cNvPr id="169" name="15/09/2020 -  neural networks project"/>
          <p:cNvSpPr txBox="1"/>
          <p:nvPr/>
        </p:nvSpPr>
        <p:spPr>
          <a:xfrm>
            <a:off x="1257300" y="13094969"/>
            <a:ext cx="21869400" cy="4292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584200">
              <a:spcBef>
                <a:spcPts val="3200"/>
              </a:spcBef>
              <a:defRPr sz="2000" cap="all" spc="-59">
                <a:solidFill>
                  <a:srgbClr val="000000"/>
                </a:solidFill>
              </a:defRPr>
            </a:lvl1pPr>
          </a:lstStyle>
          <a:p>
            <a:r>
              <a:t>15/09/2020 -  neural networks project</a:t>
            </a:r>
          </a:p>
        </p:txBody>
      </p:sp>
      <p:sp>
        <p:nvSpPr>
          <p:cNvPr id="170" name="Slide Number"/>
          <p:cNvSpPr txBox="1">
            <a:spLocks noGrp="1"/>
          </p:cNvSpPr>
          <p:nvPr>
            <p:ph type="sldNum" sz="quarter" idx="4294967295"/>
          </p:nvPr>
        </p:nvSpPr>
        <p:spPr>
          <a:xfrm>
            <a:off x="12052300" y="13081000"/>
            <a:ext cx="266701" cy="4572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slow" p14:dur="2000">
        <p:cover/>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421</Words>
  <Application>Microsoft Macintosh PowerPoint</Application>
  <PresentationFormat>Personalizzato</PresentationFormat>
  <Paragraphs>61</Paragraphs>
  <Slides>11</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11</vt:i4>
      </vt:variant>
    </vt:vector>
  </HeadingPairs>
  <TitlesOfParts>
    <vt:vector size="15" baseType="lpstr">
      <vt:lpstr>Cambria Math</vt:lpstr>
      <vt:lpstr>Gill Sans Light</vt:lpstr>
      <vt:lpstr>Helvetica Neue</vt:lpstr>
      <vt:lpstr>Showroom</vt:lpstr>
      <vt:lpstr>A GREAT AND IMPORTANT CHALLeNGE: THE SYNTHESIS OF THE MEDICAL IMAGE</vt:lpstr>
      <vt:lpstr>Abstract</vt:lpstr>
      <vt:lpstr>SUMMARY</vt:lpstr>
      <vt:lpstr>Introduction to medical imaging and work purposes</vt:lpstr>
      <vt:lpstr>Dataset choice and its principles</vt:lpstr>
      <vt:lpstr>Network architecture</vt:lpstr>
      <vt:lpstr>SUPERVISED DEEP CONVOLUTIONAL ADVERSARIAL NETWORK</vt:lpstr>
      <vt:lpstr>LOSS FUNCTIONS </vt:lpstr>
      <vt:lpstr>AUTO-CONTEXT MODEL FOR REFINMENT</vt:lpstr>
      <vt:lpstr>Experiments and results</vt:lpstr>
      <vt:lpstr>Final comparisons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GREAT AND IMPORTANT CHALLeNGE: THE SYNTHESIS OF THE MEDICAL IMAGE</dc:title>
  <cp:lastModifiedBy>Alessia Carotenuto</cp:lastModifiedBy>
  <cp:revision>1</cp:revision>
  <dcterms:modified xsi:type="dcterms:W3CDTF">2020-09-05T16:20:24Z</dcterms:modified>
</cp:coreProperties>
</file>